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23" r:id="rId2"/>
    <p:sldId id="352" r:id="rId3"/>
    <p:sldId id="442" r:id="rId4"/>
    <p:sldId id="388" r:id="rId5"/>
    <p:sldId id="390" r:id="rId6"/>
    <p:sldId id="424" r:id="rId7"/>
    <p:sldId id="425" r:id="rId8"/>
    <p:sldId id="426" r:id="rId9"/>
    <p:sldId id="414" r:id="rId10"/>
    <p:sldId id="452" r:id="rId11"/>
    <p:sldId id="427" r:id="rId12"/>
    <p:sldId id="417" r:id="rId13"/>
    <p:sldId id="428" r:id="rId14"/>
    <p:sldId id="429" r:id="rId15"/>
    <p:sldId id="430" r:id="rId16"/>
    <p:sldId id="431" r:id="rId17"/>
    <p:sldId id="445" r:id="rId18"/>
    <p:sldId id="447" r:id="rId19"/>
    <p:sldId id="450" r:id="rId20"/>
    <p:sldId id="396" r:id="rId21"/>
    <p:sldId id="432" r:id="rId22"/>
    <p:sldId id="433" r:id="rId23"/>
    <p:sldId id="436" r:id="rId24"/>
    <p:sldId id="404" r:id="rId25"/>
    <p:sldId id="444" r:id="rId26"/>
    <p:sldId id="443" r:id="rId27"/>
    <p:sldId id="451" r:id="rId28"/>
    <p:sldId id="440" r:id="rId29"/>
    <p:sldId id="44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6CA"/>
    <a:srgbClr val="36321E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70" d="100"/>
          <a:sy n="70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2"/>
        </a:solidFill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2.8581267923040673E-3"/>
                  <c:y val="0.14799690030659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24713958810068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379844961240316E-3"/>
                  <c:y val="0.18306636155606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Лист1!$A$1:$C$1</c:f>
              <c:strCache>
                <c:ptCount val="3"/>
                <c:pt idx="0">
                  <c:v>средняя з/пт преподавателей БПОУ ОО "МК"</c:v>
                </c:pt>
                <c:pt idx="1">
                  <c:v>средняя з/пт врача в Омской области</c:v>
                </c:pt>
                <c:pt idx="2">
                  <c:v>средняя з/пт учителя в системе общего образования Омской области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24018</c:v>
                </c:pt>
                <c:pt idx="1">
                  <c:v>39193</c:v>
                </c:pt>
                <c:pt idx="2">
                  <c:v>31198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3665456"/>
        <c:axId val="1763670896"/>
        <c:axId val="0"/>
      </c:bar3DChart>
      <c:catAx>
        <c:axId val="176366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763670896"/>
        <c:crosses val="autoZero"/>
        <c:auto val="1"/>
        <c:lblAlgn val="ctr"/>
        <c:lblOffset val="100"/>
        <c:noMultiLvlLbl val="0"/>
      </c:catAx>
      <c:valAx>
        <c:axId val="1763670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63665456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219AA-A5E8-420D-BCBA-188B7A302241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E8C28-BAE0-4F45-8540-3FD5D8D0A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90A6C-D106-4C40-B665-7CED20076C04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942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B22C94-FADF-4D74-9895-B112FCD64185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203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9300"/>
            <a:ext cx="4921250" cy="3690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3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535" y="4677272"/>
            <a:ext cx="6103475" cy="44316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34686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B22C94-FADF-4D74-9895-B112FCD64185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203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9300"/>
            <a:ext cx="4921250" cy="3690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3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535" y="4677272"/>
            <a:ext cx="6103475" cy="44316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19316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B22C94-FADF-4D74-9895-B112FCD64185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203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9300"/>
            <a:ext cx="4921250" cy="3690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3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535" y="4677272"/>
            <a:ext cx="6103475" cy="44316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815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3D241E-A3D4-46AD-AC12-C3AE9879EC48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68611" name="Rectangle 10"/>
          <p:cNvSpPr txBox="1">
            <a:spLocks noGrp="1" noChangeArrowheads="1"/>
          </p:cNvSpPr>
          <p:nvPr/>
        </p:nvSpPr>
        <p:spPr bwMode="auto">
          <a:xfrm>
            <a:off x="3883025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01D11B-68C1-442F-834F-A87B1ACC7509}" type="slidenum">
              <a:rPr lang="ru-RU" sz="1200">
                <a:solidFill>
                  <a:srgbClr val="000000"/>
                </a:solidFill>
                <a:latin typeface="Tahoma" pitchFamily="34" charset="0"/>
              </a:rPr>
              <a:pPr algn="r" defTabSz="449263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876300" y="685800"/>
            <a:ext cx="5103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97350"/>
          </a:xfrm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4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ED3AA-35DF-4C72-A7BB-76BCFE6BE117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0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00C4C4D-568F-4F4D-ABB3-8B294201D7C7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81555" y="8684899"/>
            <a:ext cx="2965231" cy="445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51E52-F876-4DA7-9B9E-55AE4B839F45}" type="slidenum">
              <a:rPr lang="ru-R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3881554" y="8684900"/>
            <a:ext cx="2966834" cy="447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9BE5EC1-102A-4E7F-BA20-60586E20795F}" type="slidenum">
              <a:rPr lang="ru-RU" sz="1400">
                <a:solidFill>
                  <a:srgbClr val="000000"/>
                </a:solidFill>
                <a:latin typeface="Calibri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sz="140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3884759" y="8684899"/>
            <a:ext cx="2949212" cy="434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00" tIns="53280" rIns="102600" bIns="53280" anchor="b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4A91B7F-2B96-4914-81D3-BE327F8DEB8D}" type="slidenum">
              <a:rPr lang="ru-RU" sz="1400">
                <a:solidFill>
                  <a:srgbClr val="000000"/>
                </a:solidFill>
                <a:latin typeface="Calibri" charset="0"/>
                <a:cs typeface="Arial Unicode MS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sz="140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1351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1362" cy="3413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2"/>
            <a:ext cx="5470701" cy="409974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926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00C4C4D-568F-4F4D-ABB3-8B294201D7C7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81555" y="8684899"/>
            <a:ext cx="2965231" cy="445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51E52-F876-4DA7-9B9E-55AE4B839F45}" type="slidenum">
              <a:rPr lang="ru-R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3881554" y="8684900"/>
            <a:ext cx="2966834" cy="447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9BE5EC1-102A-4E7F-BA20-60586E20795F}" type="slidenum">
              <a:rPr lang="ru-RU" sz="1400">
                <a:solidFill>
                  <a:srgbClr val="000000"/>
                </a:solidFill>
                <a:latin typeface="Calibri" charset="0"/>
                <a:cs typeface="Arial Unicode MS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sz="140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3884759" y="8684899"/>
            <a:ext cx="2949212" cy="434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00" tIns="53280" rIns="102600" bIns="53280" anchor="b"/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4A91B7F-2B96-4914-81D3-BE327F8DEB8D}" type="slidenum">
              <a:rPr lang="ru-RU" sz="1400">
                <a:solidFill>
                  <a:srgbClr val="000000"/>
                </a:solidFill>
                <a:latin typeface="Calibri" charset="0"/>
                <a:cs typeface="Arial Unicode MS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sz="1400">
              <a:solidFill>
                <a:srgbClr val="000000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1351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1362" cy="34131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2"/>
            <a:ext cx="5470701" cy="409974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1495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694FF5A-8B97-4E8A-974F-F34EFA40392D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95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9300"/>
            <a:ext cx="4921250" cy="3690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5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535" y="4677272"/>
            <a:ext cx="6103475" cy="44316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8286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694FF5A-8B97-4E8A-974F-F34EFA40392D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95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9300"/>
            <a:ext cx="4921250" cy="3690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5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535" y="4677272"/>
            <a:ext cx="6103475" cy="44316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1043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B22C94-FADF-4D74-9895-B112FCD64185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203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9300"/>
            <a:ext cx="4921250" cy="3690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3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535" y="4677272"/>
            <a:ext cx="6103475" cy="44316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7208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B22C94-FADF-4D74-9895-B112FCD64185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203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9300"/>
            <a:ext cx="4921250" cy="3690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3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535" y="4677272"/>
            <a:ext cx="6103475" cy="44316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2752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629C-AB0D-4C66-BA93-253EC9C6E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F7D7-2622-4CA6-A0A8-CAADB58B0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1D4E-6D6B-4E0E-A870-F4CD5C977B3F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5B2A-76FC-47D5-AA0D-94676AD2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71736" y="3929066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1026CA"/>
                </a:solidFill>
              </a:rPr>
              <a:t>И.В. БОРОВСКИЙ – директор БПОУ </a:t>
            </a:r>
          </a:p>
          <a:p>
            <a:pPr algn="r"/>
            <a:r>
              <a:rPr lang="ru-RU" sz="2400" b="1" dirty="0" smtClean="0">
                <a:solidFill>
                  <a:srgbClr val="1026CA"/>
                </a:solidFill>
              </a:rPr>
              <a:t>Омской области «Медицинский колледж», </a:t>
            </a:r>
          </a:p>
          <a:p>
            <a:pPr algn="r"/>
            <a:r>
              <a:rPr lang="ru-RU" sz="2400" b="1" dirty="0" smtClean="0">
                <a:solidFill>
                  <a:srgbClr val="1026CA"/>
                </a:solidFill>
              </a:rPr>
              <a:t>д.м.н., профессор</a:t>
            </a:r>
            <a:endParaRPr lang="ru-RU" sz="2400" b="1" dirty="0">
              <a:solidFill>
                <a:srgbClr val="1026CA"/>
              </a:solidFill>
            </a:endParaRPr>
          </a:p>
        </p:txBody>
      </p:sp>
      <p:pic>
        <p:nvPicPr>
          <p:cNvPr id="8" name="Picture 5" descr="Картинка 310 из 126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3073059" cy="233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14282" y="285728"/>
            <a:ext cx="8786874" cy="3143272"/>
          </a:xfrm>
          <a:prstGeom prst="roundRect">
            <a:avLst/>
          </a:prstGeom>
          <a:solidFill>
            <a:srgbClr val="1026CA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Проблемы и перспективы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внедрения в образовательной организации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профессионального стандарта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«Педагог профессионального обучения, профессионального образования и дополнительного профессионального образования».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86018" y="565767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b="1" dirty="0">
              <a:solidFill>
                <a:srgbClr val="1026C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6072206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26CA"/>
                </a:solidFill>
              </a:rPr>
              <a:t>2 июня 2016 г.</a:t>
            </a:r>
            <a:endParaRPr lang="ru-RU" sz="2400" b="1" dirty="0">
              <a:solidFill>
                <a:srgbClr val="1026CA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850900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/>
              <a:t/>
            </a:r>
            <a:br>
              <a:rPr lang="ru-RU" altLang="ru-RU" sz="1800" b="1" dirty="0" smtClean="0"/>
            </a:br>
            <a:r>
              <a:rPr lang="ru-RU" altLang="ru-RU" sz="1800" b="1" dirty="0" smtClean="0">
                <a:solidFill>
                  <a:schemeClr val="bg1"/>
                </a:solidFill>
              </a:rPr>
              <a:t>ПЕДАГОГ ПРОФЕССИОНАЛЬНОГО ОБРАЗОВАНИЯ</a:t>
            </a:r>
            <a:br>
              <a:rPr lang="ru-RU" altLang="ru-RU" sz="1800" b="1" dirty="0" smtClean="0">
                <a:solidFill>
                  <a:schemeClr val="bg1"/>
                </a:solidFill>
              </a:rPr>
            </a:br>
            <a:r>
              <a:rPr lang="ru-RU" altLang="ru-RU" sz="1800" b="1" dirty="0" smtClean="0">
                <a:solidFill>
                  <a:schemeClr val="bg1"/>
                </a:solidFill>
              </a:rPr>
              <a:t>       И ДОПОЛНИТЕЛЬНОГО ПРОФЕССИОНАЛЬНОГО ОБРАЗОВАНИЯ</a:t>
            </a:r>
            <a:r>
              <a:rPr lang="ru-RU" altLang="ru-RU" sz="3200" b="1" dirty="0" smtClean="0">
                <a:solidFill>
                  <a:schemeClr val="bg1"/>
                </a:solidFill>
              </a:rPr>
              <a:t/>
            </a:r>
            <a:br>
              <a:rPr lang="ru-RU" altLang="ru-RU" sz="3200" b="1" dirty="0" smtClean="0">
                <a:solidFill>
                  <a:schemeClr val="bg1"/>
                </a:solidFill>
              </a:rPr>
            </a:br>
            <a:r>
              <a:rPr lang="ru-RU" altLang="ru-RU" sz="3200" dirty="0" smtClean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2" y="1100027"/>
            <a:ext cx="8858250" cy="558875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FontTx/>
              <a:buNone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 В ПРОФЕССИОНАЛЬНОМ ОБУЧЕНИИ, ПРОФЕССИОНАЛЬНОМ ОБРАЗОВАНИИ, ДОПОЛНИТЕЛЬНОМ ПРОФЕССИОНАЛЬНОМ ОБРАЗОВАНИИ</a:t>
            </a:r>
          </a:p>
          <a:p>
            <a:pPr marL="0" indent="0" algn="ctr"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ОТФ:</a:t>
            </a:r>
          </a:p>
          <a:p>
            <a:pPr marL="0" indent="0" algn="just">
              <a:buFontTx/>
              <a:buAutoNum type="arabicPeriod"/>
            </a:pPr>
            <a:r>
              <a:rPr lang="ru-RU" altLang="ru-RU" sz="2600" dirty="0" smtClean="0">
                <a:solidFill>
                  <a:srgbClr val="C00000"/>
                </a:solidFill>
              </a:rPr>
              <a:t>Преподавание по программам профессионального обучения, среднего профессионального образования (СПО) и дополнительным профессиональным программам (ДПП).</a:t>
            </a:r>
          </a:p>
          <a:p>
            <a:pPr marL="0" indent="0" algn="just">
              <a:buFontTx/>
              <a:buAutoNum type="arabicPeriod"/>
            </a:pPr>
            <a:r>
              <a:rPr lang="ru-RU" altLang="ru-RU" sz="2600" dirty="0" smtClean="0">
                <a:solidFill>
                  <a:srgbClr val="C00000"/>
                </a:solidFill>
              </a:rPr>
              <a:t>Организация и проведение учебно-производственного процесса при реализации образовательных программ различного уровня и направленности.</a:t>
            </a:r>
          </a:p>
          <a:p>
            <a:pPr marL="0" indent="0" algn="just">
              <a:buFontTx/>
              <a:buAutoNum type="arabicPeriod"/>
            </a:pPr>
            <a:r>
              <a:rPr lang="ru-RU" altLang="ru-RU" sz="2600" dirty="0" smtClean="0">
                <a:solidFill>
                  <a:srgbClr val="C00000"/>
                </a:solidFill>
              </a:rPr>
              <a:t>Организационно-педагогическое сопровождение группы (курса) обучающихся по программам СПО.</a:t>
            </a:r>
          </a:p>
          <a:p>
            <a:pPr marL="0" indent="0" algn="just">
              <a:buFontTx/>
              <a:buAutoNum type="arabicPeriod"/>
            </a:pPr>
            <a:r>
              <a:rPr lang="ru-RU" altLang="ru-RU" sz="2600" dirty="0" smtClean="0">
                <a:solidFill>
                  <a:srgbClr val="002060"/>
                </a:solidFill>
              </a:rPr>
              <a:t>Организационно-педагогическое сопровождение группы (курса) обучающихся по программам ВО.</a:t>
            </a:r>
          </a:p>
          <a:p>
            <a:pPr marL="0" indent="0" algn="just">
              <a:buFontTx/>
              <a:buAutoNum type="arabicPeriod"/>
            </a:pPr>
            <a:r>
              <a:rPr lang="ru-RU" altLang="ru-RU" sz="2600" dirty="0" smtClean="0">
                <a:solidFill>
                  <a:srgbClr val="C00000"/>
                </a:solidFill>
              </a:rPr>
              <a:t>Проведение </a:t>
            </a:r>
            <a:r>
              <a:rPr lang="ru-RU" altLang="ru-RU" sz="2600" dirty="0" err="1" smtClean="0">
                <a:solidFill>
                  <a:srgbClr val="C00000"/>
                </a:solidFill>
              </a:rPr>
              <a:t>профориентационных</a:t>
            </a:r>
            <a:r>
              <a:rPr lang="ru-RU" altLang="ru-RU" sz="2600" dirty="0" smtClean="0">
                <a:solidFill>
                  <a:srgbClr val="C00000"/>
                </a:solidFill>
              </a:rPr>
              <a:t> мероприятий со школьниками и их родителями.</a:t>
            </a:r>
          </a:p>
          <a:p>
            <a:pPr marL="0" indent="0" algn="just">
              <a:buFontTx/>
              <a:buAutoNum type="arabicPeriod"/>
            </a:pPr>
            <a:r>
              <a:rPr lang="ru-RU" altLang="ru-RU" sz="2600" dirty="0" smtClean="0">
                <a:solidFill>
                  <a:srgbClr val="C00000"/>
                </a:solidFill>
              </a:rPr>
              <a:t>Организационно-методическое обеспечение реализации программ профессионального обучения, СПО и ДПП.</a:t>
            </a:r>
          </a:p>
          <a:p>
            <a:pPr marL="0" indent="0" algn="just">
              <a:buFontTx/>
              <a:buAutoNum type="arabicPeriod"/>
            </a:pPr>
            <a:r>
              <a:rPr lang="ru-RU" altLang="ru-RU" sz="2600" dirty="0" smtClean="0">
                <a:solidFill>
                  <a:srgbClr val="C00000"/>
                </a:solidFill>
              </a:rPr>
              <a:t>Научно-методическое и учебно-методическое обеспечение реализации программ профессионального обучения, СПО и ДПП.</a:t>
            </a:r>
          </a:p>
          <a:p>
            <a:pPr marL="0" indent="0" algn="just">
              <a:buFontTx/>
              <a:buAutoNum type="arabicPeriod"/>
            </a:pPr>
            <a:r>
              <a:rPr lang="ru-RU" altLang="ru-RU" sz="2600" dirty="0" smtClean="0">
                <a:solidFill>
                  <a:srgbClr val="002060"/>
                </a:solidFill>
              </a:rPr>
              <a:t>Преподавание по программам </a:t>
            </a:r>
            <a:r>
              <a:rPr lang="ru-RU" altLang="ru-RU" sz="2600" dirty="0" err="1" smtClean="0">
                <a:solidFill>
                  <a:srgbClr val="002060"/>
                </a:solidFill>
              </a:rPr>
              <a:t>бакалавриата</a:t>
            </a:r>
            <a:r>
              <a:rPr lang="ru-RU" altLang="ru-RU" sz="2600" dirty="0" smtClean="0">
                <a:solidFill>
                  <a:srgbClr val="002060"/>
                </a:solidFill>
              </a:rPr>
              <a:t> и ДПП.</a:t>
            </a:r>
          </a:p>
          <a:p>
            <a:pPr marL="0" indent="0" algn="just">
              <a:buFontTx/>
              <a:buAutoNum type="arabicPeriod"/>
            </a:pPr>
            <a:r>
              <a:rPr lang="ru-RU" altLang="ru-RU" sz="2600" dirty="0" smtClean="0">
                <a:solidFill>
                  <a:srgbClr val="002060"/>
                </a:solidFill>
              </a:rPr>
              <a:t>Преподавание по программам аспирантуры, ординатуры, </a:t>
            </a:r>
            <a:r>
              <a:rPr lang="ru-RU" altLang="ru-RU" sz="2600" dirty="0" err="1" smtClean="0">
                <a:solidFill>
                  <a:srgbClr val="002060"/>
                </a:solidFill>
              </a:rPr>
              <a:t>ассистентуры</a:t>
            </a:r>
            <a:r>
              <a:rPr lang="ru-RU" altLang="ru-RU" sz="2600" dirty="0" smtClean="0">
                <a:solidFill>
                  <a:srgbClr val="002060"/>
                </a:solidFill>
              </a:rPr>
              <a:t>-стажировки. </a:t>
            </a:r>
          </a:p>
          <a:p>
            <a:pPr marL="0" indent="0" algn="just">
              <a:buFontTx/>
              <a:buAutoNum type="arabicPeriod"/>
            </a:pPr>
            <a:endParaRPr lang="ru-RU" altLang="ru-RU" sz="2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79034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Виды обобщенных трудовых функций в рамках одного вида профессиональной  деятельности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154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 eaLnBrk="1" hangingPunct="1">
              <a:buNone/>
            </a:pPr>
            <a:endParaRPr lang="ru-RU" alt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75"/>
              </a:spcBef>
              <a:buFontTx/>
              <a:buNone/>
            </a:pPr>
            <a:endParaRPr lang="ru-RU" alt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75"/>
              </a:spcBef>
              <a:buFontTx/>
              <a:buNone/>
            </a:pPr>
            <a:endParaRPr lang="ru-RU" alt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75"/>
              </a:spcBef>
              <a:buFontTx/>
              <a:buNone/>
            </a:pPr>
            <a:endParaRPr lang="ru-RU" alt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alt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Трудовые </a:t>
            </a:r>
            <a:r>
              <a:rPr lang="ru-RU" alt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функции: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FontTx/>
              <a:buNone/>
            </a:pPr>
            <a:endParaRPr lang="ru-RU" alt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endParaRPr lang="ru-RU" altLang="ru-RU" sz="2000" b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126571"/>
            <a:ext cx="8715436" cy="12954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ОТФ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: Преподавание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 программам профессионального обучения,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программам СПО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 дополнительным профессиональным программам, ориентированным на соответствующий уровень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квалификации 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(должность – преподаватель)</a:t>
            </a:r>
            <a:endParaRPr lang="ru-RU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8959" y="3329913"/>
            <a:ext cx="2633662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u="sng" dirty="0">
                <a:solidFill>
                  <a:srgbClr val="1026CA"/>
                </a:solidFill>
                <a:latin typeface="Times New Roman"/>
                <a:ea typeface="Calibri"/>
                <a:cs typeface="Times New Roman"/>
              </a:rPr>
              <a:t>1.Организация учебной деятельности </a:t>
            </a:r>
            <a:r>
              <a:rPr lang="ru-RU" sz="1600" b="1" dirty="0">
                <a:solidFill>
                  <a:srgbClr val="1026CA"/>
                </a:solidFill>
                <a:latin typeface="Times New Roman"/>
                <a:ea typeface="Calibri"/>
                <a:cs typeface="Times New Roman"/>
              </a:rPr>
              <a:t>обучающихся по освоению учебных предметов, курсов, дисциплин (модулей) программ СПО и ДПП</a:t>
            </a:r>
            <a:endParaRPr lang="ru-RU" sz="1600" b="1" dirty="0">
              <a:solidFill>
                <a:srgbClr val="1026C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1053" y="2897805"/>
            <a:ext cx="2808288" cy="27813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dirty="0">
                <a:solidFill>
                  <a:srgbClr val="1026CA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ru-RU" sz="1600" b="1" u="sng" dirty="0">
                <a:solidFill>
                  <a:srgbClr val="1026CA"/>
                </a:solidFill>
                <a:latin typeface="Times New Roman"/>
                <a:ea typeface="Calibri"/>
                <a:cs typeface="Times New Roman"/>
              </a:rPr>
              <a:t>Педагогический контроль и оценка </a:t>
            </a:r>
            <a:r>
              <a:rPr lang="ru-RU" sz="1600" b="1" dirty="0">
                <a:solidFill>
                  <a:srgbClr val="1026CA"/>
                </a:solidFill>
                <a:latin typeface="Times New Roman"/>
                <a:ea typeface="Calibri"/>
                <a:cs typeface="Times New Roman"/>
              </a:rPr>
              <a:t>освоения образовательной программы профессионального обучения,  </a:t>
            </a:r>
            <a:r>
              <a:rPr lang="ru-RU" sz="1600" b="1" dirty="0" smtClean="0">
                <a:solidFill>
                  <a:srgbClr val="1026CA"/>
                </a:solidFill>
                <a:latin typeface="Times New Roman"/>
                <a:ea typeface="Calibri"/>
                <a:cs typeface="Times New Roman"/>
              </a:rPr>
              <a:t>программ СПО </a:t>
            </a:r>
            <a:r>
              <a:rPr lang="ru-RU" sz="1600" b="1" dirty="0">
                <a:solidFill>
                  <a:srgbClr val="1026CA"/>
                </a:solidFill>
                <a:latin typeface="Times New Roman"/>
                <a:ea typeface="Calibri"/>
                <a:cs typeface="Times New Roman"/>
              </a:rPr>
              <a:t>и ДПП в процессе промежуточной и итоговой аттестации</a:t>
            </a:r>
            <a:endParaRPr lang="ru-RU" sz="1600" b="1" dirty="0">
              <a:solidFill>
                <a:srgbClr val="1026C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7773" y="3329913"/>
            <a:ext cx="3054350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dirty="0">
                <a:solidFill>
                  <a:srgbClr val="1026CA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ru-RU" sz="1600" b="1" u="sng" dirty="0">
                <a:solidFill>
                  <a:srgbClr val="1026CA"/>
                </a:solidFill>
                <a:latin typeface="Times New Roman"/>
                <a:ea typeface="Calibri"/>
                <a:cs typeface="Times New Roman"/>
              </a:rPr>
              <a:t>Разработка программно-методического обеспечения </a:t>
            </a:r>
            <a:r>
              <a:rPr lang="ru-RU" sz="1600" b="1" dirty="0">
                <a:solidFill>
                  <a:srgbClr val="1026CA"/>
                </a:solidFill>
                <a:latin typeface="Times New Roman"/>
                <a:ea typeface="Calibri"/>
                <a:cs typeface="Times New Roman"/>
              </a:rPr>
              <a:t>учебных предметов, курсов, дисциплин (модулей) программ профессионального обучения, СПО и ДПП</a:t>
            </a:r>
            <a:endParaRPr lang="ru-RU" sz="1600" b="1" dirty="0">
              <a:solidFill>
                <a:srgbClr val="1026C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0" y="109"/>
            <a:ext cx="9144000" cy="78175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Описание трудовых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функций в рамках одной ОТФ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136793"/>
            <a:ext cx="8715436" cy="12954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ОТФ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: Преподавание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 программам профессионального обучения,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программам СПО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 дополнительным профессиональным программам, ориентированным на соответствующий уровень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квалификации 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(должность – преподаватель)</a:t>
            </a:r>
            <a:endParaRPr lang="ru-RU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7" y="5877272"/>
            <a:ext cx="8686677" cy="8965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Каждая ТФ  диверсифицирована до трудовых действий</a:t>
            </a:r>
            <a:r>
              <a:rPr lang="ru-RU" sz="2000" b="1" u="sng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u="sng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Каждое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трудовое действие – до умений и знаний.</a:t>
            </a:r>
            <a:endParaRPr lang="ru-RU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3" y="1857364"/>
            <a:ext cx="8715436" cy="4857784"/>
          </a:xfrm>
        </p:spPr>
        <p:txBody>
          <a:bodyPr>
            <a:normAutofit/>
          </a:bodyPr>
          <a:lstStyle/>
          <a:p>
            <a:pPr marL="457200" indent="-457200" algn="ctr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400" b="1" u="sng" kern="1200" dirty="0" smtClean="0">
                <a:solidFill>
                  <a:srgbClr val="FF0000"/>
                </a:solidFill>
                <a:cs typeface="Arial" charset="0"/>
              </a:rPr>
              <a:t>ТРЕБОВАНИЯ к ПРОФИЛЬНОМУ ОБРАЗОВАНИЮ: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kern="1200" dirty="0" smtClean="0">
                <a:solidFill>
                  <a:srgbClr val="FF0000"/>
                </a:solidFill>
                <a:cs typeface="Arial" charset="0"/>
              </a:rPr>
              <a:t>1.1. Среднее профессиональное образование – программы подготовки специалистов среднего звена</a:t>
            </a:r>
            <a:r>
              <a:rPr lang="ru-RU" altLang="ru-RU" sz="2000" b="1" kern="1200" dirty="0" smtClean="0">
                <a:solidFill>
                  <a:srgbClr val="000000"/>
                </a:solidFill>
                <a:cs typeface="Arial" charset="0"/>
              </a:rPr>
              <a:t> или </a:t>
            </a:r>
            <a:r>
              <a:rPr lang="ru-RU" altLang="ru-RU" sz="2000" b="1" kern="1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высшее образование</a:t>
            </a:r>
            <a:r>
              <a:rPr lang="ru-RU" altLang="ru-RU" sz="2000" b="1" kern="12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u="sng" kern="1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направленность которого соответствует преподаваемому учебному предмету</a:t>
            </a:r>
            <a:r>
              <a:rPr lang="ru-RU" altLang="ru-RU" sz="2000" b="1" kern="1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курсу, дисциплине (модулю)!!!      </a:t>
            </a:r>
            <a:r>
              <a:rPr lang="ru-RU" altLang="ru-RU" sz="2000" b="1" kern="1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или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altLang="ru-RU" sz="2000" b="1" kern="1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дополнительное профессиональное   образование на базе СПО или высшего образования – </a:t>
            </a:r>
            <a:r>
              <a:rPr lang="ru-RU" altLang="ru-RU" sz="2000" b="1" kern="1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профессиональная переподготовка</a:t>
            </a:r>
            <a:r>
              <a:rPr lang="ru-RU" altLang="ru-RU" sz="2000" b="1" kern="12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u="sng" kern="1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направленность которой </a:t>
            </a:r>
            <a:r>
              <a:rPr lang="ru-RU" altLang="ru-RU" sz="2000" b="1" u="sng" kern="12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соответствует преподаваемому учебному </a:t>
            </a:r>
            <a:r>
              <a:rPr lang="ru-RU" altLang="ru-RU" sz="2000" b="1" kern="12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предмету, курсу, дисциплине (модулю</a:t>
            </a:r>
            <a:r>
              <a:rPr lang="ru-RU" altLang="ru-RU" sz="2000" b="1" kern="1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)!!!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1.2. Для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преподавания дисциплин (модулей) профессионального учебного цикла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 СПО обязательно обучение по дополнительным   профессиональным программам  - программам повышения квалификации, в том числе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форме стажировки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профильных организациях не реже одного раза в три года.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kern="12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kern="12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Требования к образованию и обучению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педагога профессионального обучения, профессионального образования и дополнительного профессионального образования 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(в соответствии с ПС)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3" y="1785926"/>
            <a:ext cx="8715436" cy="4929222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alt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2. Требования к наличию педагогического образования:</a:t>
            </a: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отсутствии педагогического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дополнительное профессиональное  образование  в области профессионального образования и (или) профессионального обучения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(дополнительная  профессиональная программа может быть освоена после трудоустройства).</a:t>
            </a: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БАКАЛАВРИАТ или СПЕЦИАЛИТЕТ или МАГИСТРАТУРА или ПРОФЕССИОНАЛЬНАЯ ПЕРЕПОДГОТОВКА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alt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Дополнительные требования к образованию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 работники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обязаны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проходить в установленном законодательством Российской Федерации порядке обучение и проверку знаний и навыков в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охраны труда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Требования к образованию и обучению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педагога профессионального обучения, профессионального образования и дополнительного профессионального образования 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(в соответствии с ПС)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3" y="1785926"/>
            <a:ext cx="8715436" cy="4929222"/>
          </a:xfrm>
        </p:spPr>
        <p:txBody>
          <a:bodyPr>
            <a:normAutofit/>
          </a:bodyPr>
          <a:lstStyle/>
          <a:p>
            <a:pPr marL="0" indent="801688" algn="ctr">
              <a:buFontTx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Опыт работы в области профессиональной деятельности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b="1" u="sng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осваиваемой обучающимися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и (или) соответствующий преподаваемому учебному предмету, курсу, дисциплине (модулю)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обязателен</a:t>
            </a:r>
            <a:r>
              <a:rPr lang="ru-RU" altLang="ru-RU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altLang="ru-RU" b="1" u="sng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преподавания по профессиональному учебному циклу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программ</a:t>
            </a:r>
            <a:r>
              <a:rPr lang="ru-RU" altLang="ru-RU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СПО.</a:t>
            </a:r>
            <a:endParaRPr lang="ru-RU" altLang="ru-RU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ru-RU" altLang="ru-RU" b="1" dirty="0" smtClean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Требования к опыту практической работы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педагога профессионального обучения, профессионального образования и дополнительного профессионального образования 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(в соответствии с ПС)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3" y="1785926"/>
            <a:ext cx="8715436" cy="4929222"/>
          </a:xfrm>
        </p:spPr>
        <p:txBody>
          <a:bodyPr>
            <a:normAutofit fontScale="55000" lnSpcReduction="20000"/>
          </a:bodyPr>
          <a:lstStyle/>
          <a:p>
            <a:pPr marL="457200" indent="-457200" algn="just">
              <a:lnSpc>
                <a:spcPct val="115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Отсутствие ограничений на занятие педагогической деятельностью,  установленных законодательством Российской Федерации – </a:t>
            </a:r>
            <a:r>
              <a:rPr lang="ru-RU" altLang="ru-RU" sz="40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предоставление соответствующих документов.</a:t>
            </a:r>
          </a:p>
          <a:p>
            <a:pP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педагогической деятельности не допускаются лица:</a:t>
            </a:r>
          </a:p>
          <a:p>
            <a:pP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лишенные права заниматься педагогической деятельностью в соответствии с вступившим в законную силу приговором суда;</a:t>
            </a:r>
          </a:p>
          <a:p>
            <a:pPr>
              <a:buFontTx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имеющие или имевшие судимость, подвергавшиеся уголовному преследованию (за исключением лиц, уголовное преследование в отношении которых прекращено по реабилитирующим основаниям) за преступления против жизни и здоровья, свободы, чести и достоинства личности (за исключением незаконной госпитализации в медицинскую организацию, оказывающую психиатрическую помощь в стационарных условиях, и клеветы), половой неприкосновенности и половой свободы личности, против семьи и несовершеннолетних, здоровья населения и общественной нравственности, основ конституционного строя и безопасности государства, а также против общественной безопасности;</a:t>
            </a:r>
          </a:p>
          <a:p>
            <a:pPr>
              <a:buFontTx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имеющие неснятую или непогашенную судимость за иные умышленные тяжкие и особо тяжкие преступления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Особые условия </a:t>
            </a:r>
            <a:r>
              <a:rPr lang="ru-RU" altLang="ru-RU" sz="2400" b="1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Arial" charset="0"/>
              </a:rPr>
              <a:t>допуска</a:t>
            </a: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к работе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/>
            </a:r>
            <a:b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педагога профессионального обучения, профессионального образования и дополнительного профессионального образования 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(в соответствии с ПС)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3" y="1785926"/>
            <a:ext cx="8715436" cy="492922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2.</a:t>
            </a: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Прохождение обязательных предварительных (при поступлении на работу) и периодических медицинских осмотров </a:t>
            </a:r>
            <a:r>
              <a:rPr lang="ru-RU" altLang="ru-RU" sz="24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(обследований), а также внеочередных медицинских осмотров (обследований) в порядке, установленном законодательством Российской Федерации – </a:t>
            </a:r>
            <a:r>
              <a:rPr lang="ru-RU" altLang="ru-RU" sz="2400" b="1" u="sng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наличие санитарной книжки.</a:t>
            </a: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3. Прохождение  в установленном законодательством Российской Федерации порядке аттестации на соответствие занимаемой должности  в соответствии с должностными обязанностями, разработанными на основе требований профессионального стандарта</a:t>
            </a:r>
            <a:endParaRPr lang="ru-RU" altLang="ru-RU" sz="2400" b="1" dirty="0" smtClean="0">
              <a:solidFill>
                <a:srgbClr val="002060"/>
              </a:solidFill>
              <a:ea typeface="Calibri" pitchFamily="34" charset="0"/>
              <a:cs typeface="Arial" charset="0"/>
            </a:endParaRP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None/>
            </a:pPr>
            <a:endParaRPr lang="ru-RU" altLang="ru-RU" sz="4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ru-RU" altLang="ru-RU" b="1" dirty="0" smtClean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Особые условия </a:t>
            </a:r>
            <a:r>
              <a:rPr lang="ru-RU" altLang="ru-RU" sz="2400" b="1" dirty="0" smtClean="0">
                <a:solidFill>
                  <a:srgbClr val="FFFF00"/>
                </a:solidFill>
                <a:latin typeface="+mj-lt"/>
                <a:ea typeface="Calibri" pitchFamily="34" charset="0"/>
                <a:cs typeface="Arial" charset="0"/>
              </a:rPr>
              <a:t>допуска</a:t>
            </a: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к работе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/>
            </a:r>
            <a:b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педагога профессионального обучения, профессионального образования и дополнительного профессионального образования 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(в соответствии с ПС)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400" b="1" i="1" dirty="0" smtClean="0">
              <a:solidFill>
                <a:schemeClr val="accent5">
                  <a:lumMod val="25000"/>
                </a:schemeClr>
              </a:solidFill>
              <a:cs typeface="Tahoma" pitchFamily="34" charset="0"/>
            </a:endParaRPr>
          </a:p>
        </p:txBody>
      </p:sp>
      <p:graphicFrame>
        <p:nvGraphicFramePr>
          <p:cNvPr id="20674" name="Group 19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34011642"/>
              </p:ext>
            </p:extLst>
          </p:nvPr>
        </p:nvGraphicFramePr>
        <p:xfrm>
          <a:off x="214282" y="1214422"/>
          <a:ext cx="8715436" cy="600753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314317"/>
                <a:gridCol w="1401119"/>
              </a:tblGrid>
              <a:tr h="2733596">
                <a:tc>
                  <a:txBody>
                    <a:bodyPr/>
                    <a:lstStyle/>
                    <a:p>
                      <a:pPr marL="2667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физических лиц: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 высшим медицинским образованием, из них не имеющих педагогического образования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 средним медицинским образованием, из них не имеющих педагогического образования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 педагогическим образованием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148</a:t>
                      </a:r>
                    </a:p>
                    <a:p>
                      <a:pPr algn="ctr"/>
                      <a:endParaRPr lang="ru-RU" sz="2400" b="1" kern="1200" dirty="0" smtClean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kern="1200" dirty="0" smtClean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78 /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69</a:t>
                      </a:r>
                    </a:p>
                    <a:p>
                      <a:pPr algn="ctr"/>
                      <a:endParaRPr lang="ru-RU" sz="2400" b="1" kern="1200" dirty="0" smtClean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11/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/>
                      <a:endParaRPr lang="ru-RU" sz="2400" b="1" kern="1200" dirty="0" smtClean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59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2574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Укомплектованность педагогических ставок преподавателями колледжа (%)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96,4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366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Удельный вес преподавателей с наличием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квалификационной категорией по должности «преподаватель» (%)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76,3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Tahoma" pitchFamily="34" charset="0"/>
              </a:rPr>
              <a:t>Педагогический </a:t>
            </a:r>
            <a:r>
              <a:rPr lang="ru-RU" sz="2800" b="1" dirty="0" smtClean="0">
                <a:solidFill>
                  <a:schemeClr val="bg1"/>
                </a:solidFill>
                <a:cs typeface="Tahoma" pitchFamily="34" charset="0"/>
              </a:rPr>
              <a:t>коллектив БПОУ ОО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cs typeface="Tahoma" pitchFamily="34" charset="0"/>
              </a:rPr>
              <a:t> «Медицинский колледж» (на 01.01.2016)</a:t>
            </a:r>
            <a:endParaRPr lang="ru-RU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Tahoma" pitchFamily="34" charset="0"/>
              </a:rPr>
              <a:t>Возрастная структура педагогического коллектива </a:t>
            </a:r>
            <a:endParaRPr lang="ru-RU" sz="2800" b="1" dirty="0" smtClean="0">
              <a:solidFill>
                <a:schemeClr val="bg1"/>
              </a:solidFill>
              <a:cs typeface="Tahoma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cs typeface="Tahoma" pitchFamily="34" charset="0"/>
              </a:rPr>
              <a:t>БПОУ ОО «Медицинский колледж» (на 01.01.2016)</a:t>
            </a:r>
            <a:endParaRPr lang="ru-RU" sz="2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28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6146" name="Object 6"/>
          <p:cNvGraphicFramePr>
            <a:graphicFrameLocks/>
          </p:cNvGraphicFramePr>
          <p:nvPr/>
        </p:nvGraphicFramePr>
        <p:xfrm>
          <a:off x="357158" y="1428736"/>
          <a:ext cx="8501122" cy="528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3" imgW="7236579" imgH="4956478" progId="Excel.Sheet.8">
                  <p:embed/>
                </p:oleObj>
              </mc:Choice>
              <mc:Fallback>
                <p:oleObj r:id="rId3" imgW="7236579" imgH="495647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428736"/>
                        <a:ext cx="8501122" cy="528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Tahoma" pitchFamily="34" charset="0"/>
              </a:rPr>
              <a:t>Среднемесячная заработная плата </a:t>
            </a:r>
            <a:r>
              <a:rPr lang="ru-RU" sz="2800" b="1" dirty="0" smtClean="0">
                <a:solidFill>
                  <a:schemeClr val="bg1"/>
                </a:solidFill>
                <a:cs typeface="Tahoma" pitchFamily="34" charset="0"/>
              </a:rPr>
              <a:t> работников систем здравоохранения и образования Омской области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cs typeface="Tahoma" pitchFamily="34" charset="0"/>
              </a:rPr>
              <a:t>(за 2015 год, в </a:t>
            </a:r>
            <a:r>
              <a:rPr lang="ru-RU" sz="2800" b="1" dirty="0">
                <a:solidFill>
                  <a:schemeClr val="bg1"/>
                </a:solidFill>
                <a:cs typeface="Tahoma" pitchFamily="34" charset="0"/>
              </a:rPr>
              <a:t>рублях)</a:t>
            </a:r>
            <a:endParaRPr lang="ru-RU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1500173"/>
          <a:ext cx="8786874" cy="464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4282" y="6072206"/>
            <a:ext cx="871543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СТИМУЛЫ ДЛЯ ПРИВЛЕЧЕНИЯ НОВЫХ СПЕЦИАЛИСТОВ ???</a:t>
            </a:r>
            <a:endParaRPr lang="ru-RU" sz="24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10"/>
          <p:cNvSpPr>
            <a:spLocks noChangeArrowheads="1"/>
          </p:cNvSpPr>
          <p:nvPr/>
        </p:nvSpPr>
        <p:spPr bwMode="auto">
          <a:xfrm>
            <a:off x="2438400" y="1828800"/>
            <a:ext cx="4495800" cy="2590800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554162"/>
          </a:xfrm>
          <a:gradFill rotWithShape="1">
            <a:gsLst>
              <a:gs pos="0">
                <a:srgbClr val="1026CA"/>
              </a:gs>
              <a:gs pos="100000">
                <a:srgbClr val="74C0C6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Концепция долгосрочного социально-экономического развития Российской Федерации до 2020 года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6" name="Picture 7" descr="Фото 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799" y="2133600"/>
            <a:ext cx="2679707" cy="2009780"/>
          </a:xfrm>
        </p:spPr>
      </p:pic>
      <p:sp>
        <p:nvSpPr>
          <p:cNvPr id="307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419600"/>
            <a:ext cx="8229600" cy="2187575"/>
          </a:xfrm>
          <a:solidFill>
            <a:schemeClr val="bg1">
              <a:alpha val="49019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Одной из основных задач развития здравоохранения, направленных на улучшение здоровья граждан Российской Федерации, является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«обеспечение качественной подготовки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и переподготовки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медицинских кадров …»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 algn="r" eaLnBrk="1" hangingPunct="1">
              <a:lnSpc>
                <a:spcPct val="90000"/>
              </a:lnSpc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В.В. Путин, Президент РФ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3988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096000" y="6248400"/>
            <a:ext cx="26511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360" tIns="49680" rIns="99360" bIns="49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FFFFFF"/>
                </a:solidFill>
              </a:rPr>
              <a:t>3.7.15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28597" y="1600200"/>
            <a:ext cx="8315354" cy="497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3357554" y="1785926"/>
            <a:ext cx="2786074" cy="57149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1026CA"/>
                </a:solidFill>
              </a:rPr>
              <a:t>ПРЕПОДАВАТЕЛЬ</a:t>
            </a:r>
            <a:endParaRPr lang="ru-RU" sz="2400" b="1" dirty="0">
              <a:solidFill>
                <a:srgbClr val="1026CA"/>
              </a:solidFill>
            </a:endParaRPr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214282" y="2857500"/>
            <a:ext cx="1858993" cy="642938"/>
          </a:xfrm>
          <a:prstGeom prst="wedgeEllipseCallout">
            <a:avLst>
              <a:gd name="adj1" fmla="val 161625"/>
              <a:gd name="adj2" fmla="val -128588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Я </a:t>
            </a:r>
            <a:r>
              <a:rPr lang="ru-RU" sz="1600" dirty="0" smtClean="0">
                <a:solidFill>
                  <a:srgbClr val="FF0000"/>
                </a:solidFill>
              </a:rPr>
              <a:t>обязан </a:t>
            </a:r>
            <a:r>
              <a:rPr lang="ru-RU" sz="1600" dirty="0" smtClean="0">
                <a:solidFill>
                  <a:srgbClr val="000000"/>
                </a:solidFill>
              </a:rPr>
              <a:t>это </a:t>
            </a:r>
            <a:r>
              <a:rPr lang="ru-RU" sz="1600" dirty="0">
                <a:solidFill>
                  <a:srgbClr val="000000"/>
                </a:solidFill>
              </a:rPr>
              <a:t>пройти?</a:t>
            </a:r>
          </a:p>
        </p:txBody>
      </p:sp>
      <p:sp>
        <p:nvSpPr>
          <p:cNvPr id="18440" name="AutoShape 7"/>
          <p:cNvSpPr>
            <a:spLocks noChangeArrowheads="1"/>
          </p:cNvSpPr>
          <p:nvPr/>
        </p:nvSpPr>
        <p:spPr bwMode="auto">
          <a:xfrm>
            <a:off x="6643702" y="2857496"/>
            <a:ext cx="2285984" cy="857252"/>
          </a:xfrm>
          <a:prstGeom prst="wedgeEllipseCallout">
            <a:avLst>
              <a:gd name="adj1" fmla="val -102296"/>
              <a:gd name="adj2" fmla="val -10876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Кто, какой  и на какое время документ  </a:t>
            </a:r>
            <a:r>
              <a:rPr lang="ru-RU" sz="1300" dirty="0">
                <a:solidFill>
                  <a:srgbClr val="000000"/>
                </a:solidFill>
              </a:rPr>
              <a:t>выдает?</a:t>
            </a:r>
          </a:p>
        </p:txBody>
      </p:sp>
      <p:sp>
        <p:nvSpPr>
          <p:cNvPr id="18441" name="AutoShape 8"/>
          <p:cNvSpPr>
            <a:spLocks noChangeArrowheads="1"/>
          </p:cNvSpPr>
          <p:nvPr/>
        </p:nvSpPr>
        <p:spPr bwMode="auto">
          <a:xfrm>
            <a:off x="428596" y="3929063"/>
            <a:ext cx="2000279" cy="714375"/>
          </a:xfrm>
          <a:prstGeom prst="wedgeEllipseCallout">
            <a:avLst>
              <a:gd name="adj1" fmla="val 138053"/>
              <a:gd name="adj2" fmla="val -24170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Кто оценивает?</a:t>
            </a:r>
          </a:p>
        </p:txBody>
      </p:sp>
      <p:sp>
        <p:nvSpPr>
          <p:cNvPr id="18442" name="AutoShape 9"/>
          <p:cNvSpPr>
            <a:spLocks noChangeArrowheads="1"/>
          </p:cNvSpPr>
          <p:nvPr/>
        </p:nvSpPr>
        <p:spPr bwMode="auto">
          <a:xfrm>
            <a:off x="6500826" y="3929066"/>
            <a:ext cx="1643091" cy="612775"/>
          </a:xfrm>
          <a:prstGeom prst="wedgeEllipseCallout">
            <a:avLst>
              <a:gd name="adj1" fmla="val -131495"/>
              <a:gd name="adj2" fmla="val -25937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>
                <a:solidFill>
                  <a:srgbClr val="000000"/>
                </a:solidFill>
              </a:rPr>
              <a:t>Сколько стоит?</a:t>
            </a:r>
          </a:p>
        </p:txBody>
      </p:sp>
      <p:sp>
        <p:nvSpPr>
          <p:cNvPr id="18443" name="AutoShape 10"/>
          <p:cNvSpPr>
            <a:spLocks noChangeArrowheads="1"/>
          </p:cNvSpPr>
          <p:nvPr/>
        </p:nvSpPr>
        <p:spPr bwMode="auto">
          <a:xfrm>
            <a:off x="571472" y="4857750"/>
            <a:ext cx="3071834" cy="714375"/>
          </a:xfrm>
          <a:prstGeom prst="wedgeEllipseCallout">
            <a:avLst>
              <a:gd name="adj1" fmla="val 74624"/>
              <a:gd name="adj2" fmla="val -34874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</a:rPr>
              <a:t>Какие документы </a:t>
            </a:r>
            <a:r>
              <a:rPr lang="ru-RU" sz="1400" dirty="0" smtClean="0">
                <a:solidFill>
                  <a:srgbClr val="000000"/>
                </a:solidFill>
              </a:rPr>
              <a:t>имеют право требовать?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8444" name="AutoShape 11"/>
          <p:cNvSpPr>
            <a:spLocks noChangeArrowheads="1"/>
          </p:cNvSpPr>
          <p:nvPr/>
        </p:nvSpPr>
        <p:spPr bwMode="auto">
          <a:xfrm>
            <a:off x="2571736" y="5643578"/>
            <a:ext cx="4000528" cy="928694"/>
          </a:xfrm>
          <a:prstGeom prst="wedgeEllipseCallout">
            <a:avLst>
              <a:gd name="adj1" fmla="val 1968"/>
              <a:gd name="adj2" fmla="val -3899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100800" tIns="50400" rIns="100800" bIns="504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C00000"/>
                </a:solidFill>
              </a:rPr>
              <a:t>Зачем мне это нужно?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18445" name="AutoShape 12"/>
          <p:cNvSpPr>
            <a:spLocks noChangeArrowheads="1"/>
          </p:cNvSpPr>
          <p:nvPr/>
        </p:nvSpPr>
        <p:spPr bwMode="auto">
          <a:xfrm>
            <a:off x="5786446" y="4786322"/>
            <a:ext cx="2643214" cy="898525"/>
          </a:xfrm>
          <a:prstGeom prst="wedgeEllipseCallout">
            <a:avLst>
              <a:gd name="adj1" fmla="val -78954"/>
              <a:gd name="adj2" fmla="val -281944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Кто платит?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ТРЕБОВАНИЯ ПРОФЕССИОНАЛЬНОГО СТАНДАРТА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/>
            </a:r>
            <a:b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ea typeface="Calibri" pitchFamily="34" charset="0"/>
                <a:cs typeface="Arial" charset="0"/>
              </a:rPr>
              <a:t>«П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едагог профессионального обучения, профессионального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образования и дополнительного профессионального образования»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3988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096000" y="6248400"/>
            <a:ext cx="26511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360" tIns="49680" rIns="99360" bIns="49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FFFFFF"/>
                </a:solidFill>
              </a:rPr>
              <a:t>3.7.15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28597" y="1600200"/>
            <a:ext cx="8315354" cy="497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3357554" y="1785926"/>
            <a:ext cx="2786074" cy="57149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1026CA"/>
                </a:solidFill>
              </a:rPr>
              <a:t>ДИРЕКТОР</a:t>
            </a:r>
            <a:endParaRPr lang="ru-RU" sz="2400" b="1" dirty="0">
              <a:solidFill>
                <a:srgbClr val="1026CA"/>
              </a:solidFill>
            </a:endParaRPr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214282" y="2857500"/>
            <a:ext cx="2357454" cy="2286012"/>
          </a:xfrm>
          <a:prstGeom prst="wedgeEllipseCallout">
            <a:avLst>
              <a:gd name="adj1" fmla="val 121444"/>
              <a:gd name="adj2" fmla="val -67812"/>
            </a:avLst>
          </a:prstGeom>
          <a:solidFill>
            <a:srgbClr val="1026CA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00"/>
                </a:solidFill>
              </a:rPr>
              <a:t>КТО ПЛАТИТ ?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00"/>
                </a:solidFill>
              </a:rPr>
              <a:t>ГДЕ ВЗЯТЬ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00"/>
                </a:solidFill>
              </a:rPr>
              <a:t>СРЕДСТВА?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8440" name="AutoShape 7"/>
          <p:cNvSpPr>
            <a:spLocks noChangeArrowheads="1"/>
          </p:cNvSpPr>
          <p:nvPr/>
        </p:nvSpPr>
        <p:spPr bwMode="auto">
          <a:xfrm>
            <a:off x="5786446" y="3000372"/>
            <a:ext cx="3143272" cy="2571768"/>
          </a:xfrm>
          <a:prstGeom prst="wedgeEllipseCallout">
            <a:avLst>
              <a:gd name="adj1" fmla="val -80207"/>
              <a:gd name="adj2" fmla="val -72529"/>
            </a:avLst>
          </a:prstGeom>
          <a:solidFill>
            <a:srgbClr val="1026CA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FFFF00"/>
                </a:solidFill>
              </a:rPr>
              <a:t>КАК МОТИВИРОВАТЬ КОЛЛЕКТИВ,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FFFF00"/>
                </a:solidFill>
              </a:rPr>
              <a:t>при среднем возрасте - 50 лет, среднем стаже более 15 лет 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FFFF00"/>
                </a:solidFill>
              </a:rPr>
              <a:t>наличии у 80% педагогической категории?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8444" name="AutoShape 11"/>
          <p:cNvSpPr>
            <a:spLocks noChangeArrowheads="1"/>
          </p:cNvSpPr>
          <p:nvPr/>
        </p:nvSpPr>
        <p:spPr bwMode="auto">
          <a:xfrm>
            <a:off x="2357422" y="5357826"/>
            <a:ext cx="4500594" cy="1143008"/>
          </a:xfrm>
          <a:prstGeom prst="wedgeEllipseCallout">
            <a:avLst>
              <a:gd name="adj1" fmla="val -994"/>
              <a:gd name="adj2" fmla="val -302635"/>
            </a:avLst>
          </a:prstGeom>
          <a:solidFill>
            <a:srgbClr val="1026CA"/>
          </a:solidFill>
          <a:ln w="9360" cap="sq">
            <a:solidFill>
              <a:srgbClr val="000000"/>
            </a:solidFill>
            <a:round/>
            <a:headEnd/>
            <a:tailEnd/>
          </a:ln>
        </p:spPr>
        <p:txBody>
          <a:bodyPr lIns="100800" tIns="50400" rIns="100800" bIns="504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00"/>
                </a:solidFill>
              </a:rPr>
              <a:t>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обязан</a:t>
            </a:r>
            <a:r>
              <a:rPr lang="ru-RU" sz="2400" b="1" dirty="0" smtClean="0">
                <a:solidFill>
                  <a:srgbClr val="FFFF00"/>
                </a:solidFill>
              </a:rPr>
              <a:t> его внедрять?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ТРЕБОВАНИЯ ПРОФЕССИОНАЛЬНОГО СТАНДАРТА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/>
            </a:r>
            <a:b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ea typeface="Calibri" pitchFamily="34" charset="0"/>
                <a:cs typeface="Arial" charset="0"/>
              </a:rPr>
              <a:t>«П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едагог профессионального обучения, профессионального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образования и дополнительного профессионального образования»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214282" y="2243137"/>
            <a:ext cx="8715436" cy="461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Стратегической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точкой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для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всех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отраслей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экономической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деятельности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,  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является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1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июля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2016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года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начиная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с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которой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в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соответствии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со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статьей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195.3 ТК РФ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все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работодатели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, 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всех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сфер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экономической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деятельности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, в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том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числе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здравоохранения</a:t>
            </a: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  в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обязательном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порядке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должны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будут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руководствоваться</a:t>
            </a: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своими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профессиональными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стандартами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Сами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профессиональные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стандарты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утверждаются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приказом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Минтруда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России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и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проходят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cs typeface="Arial" charset="0"/>
              </a:rPr>
              <a:t>регистрацию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 в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МинЮсте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т.е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являются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государственными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нормативно-правовыми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актами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что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накладывает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обязательства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их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применение</a:t>
            </a:r>
            <a:r>
              <a:rPr lang="en-US" sz="2200" i="1" dirty="0">
                <a:solidFill>
                  <a:schemeClr val="tx1"/>
                </a:solidFill>
                <a:cs typeface="Arial" charset="0"/>
              </a:rPr>
              <a:t>. 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ПРОФЕССИОНАЛЬНЫЕ СТАНДАРТЫ:</a:t>
            </a:r>
          </a:p>
          <a:p>
            <a:pPr algn="ctr" eaLnBrk="0" hangingPunct="0"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charset="0"/>
              </a:rPr>
              <a:t>«БЫТЬ» или «НЕ БЫТЬ»?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4282" y="928670"/>
            <a:ext cx="871543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1026CA">
                <a:alpha val="52000"/>
              </a:srgb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1.07.2016 г. вступает в силу ФЗ от 02.05.2015 №122-ФЗ «О внесении изменений в ТК РФ и статьи 11 и 72 ФЗ «Об образовании в РФ»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ПРОФЕССИОНАЛЬНЫЕ СТАНДАРТЫ:</a:t>
            </a:r>
          </a:p>
          <a:p>
            <a:pPr algn="ctr" eaLnBrk="0" hangingPunct="0"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charset="0"/>
              </a:rPr>
              <a:t>«БЫТЬ» или «НЕ БЫТЬ»?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8596" y="1142984"/>
            <a:ext cx="8229600" cy="461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err="1" smtClean="0">
                <a:solidFill>
                  <a:srgbClr val="C00000"/>
                </a:solidFill>
                <a:cs typeface="Arial" charset="0"/>
              </a:rPr>
              <a:t>К</a:t>
            </a:r>
            <a:r>
              <a:rPr lang="en-US" sz="2400" b="1" dirty="0" err="1" smtClean="0">
                <a:solidFill>
                  <a:srgbClr val="C00000"/>
                </a:solidFill>
                <a:cs typeface="Arial" charset="0"/>
              </a:rPr>
              <a:t>аким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cs typeface="Arial" charset="0"/>
              </a:rPr>
              <a:t>документом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cs typeface="Arial" charset="0"/>
              </a:rPr>
              <a:t>нужно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cs typeface="Arial" charset="0"/>
              </a:rPr>
              <a:t>руководствоваться</a:t>
            </a:r>
            <a:r>
              <a:rPr lang="ru-RU" sz="2400" b="1" dirty="0" smtClean="0">
                <a:solidFill>
                  <a:srgbClr val="C00000"/>
                </a:solidFill>
                <a:cs typeface="Arial" charset="0"/>
              </a:rPr>
              <a:t>, е</a:t>
            </a:r>
            <a:r>
              <a:rPr lang="en-US" sz="2400" b="1" dirty="0" err="1" smtClean="0">
                <a:solidFill>
                  <a:srgbClr val="C00000"/>
                </a:solidFill>
                <a:cs typeface="Arial" charset="0"/>
              </a:rPr>
              <a:t>сли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Arial" charset="0"/>
              </a:rPr>
              <a:t>квалификационный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Arial" charset="0"/>
              </a:rPr>
              <a:t>справочник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и </a:t>
            </a:r>
            <a:r>
              <a:rPr lang="en-US" sz="2400" b="1" dirty="0" err="1">
                <a:solidFill>
                  <a:srgbClr val="C00000"/>
                </a:solidFill>
                <a:cs typeface="Arial" charset="0"/>
              </a:rPr>
              <a:t>профессиональный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Arial" charset="0"/>
              </a:rPr>
              <a:t>стандарт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Arial" charset="0"/>
              </a:rPr>
              <a:t>содержат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cs typeface="Arial" charset="0"/>
              </a:rPr>
              <a:t>разные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cs typeface="Arial" charset="0"/>
              </a:rPr>
              <a:t>требования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?</a:t>
            </a:r>
            <a:endParaRPr lang="en-US" sz="2400" b="1" dirty="0">
              <a:solidFill>
                <a:srgbClr val="C00000"/>
              </a:solidFill>
              <a:cs typeface="Arial" charset="0"/>
            </a:endParaRP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Сейчас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возможны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расхождения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в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текстах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профессионального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стандарта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классификационного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справочника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. 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В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данном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случае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согласно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части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третьей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ст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. 195.1 ТК РФ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классификатор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будет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приводиться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в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соответствие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с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профессиональными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стандартами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поэтому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необходимо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руководствоваться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именно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профессиональным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charset="0"/>
              </a:rPr>
              <a:t>стандартом</a:t>
            </a: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Различия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могут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быть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как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в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требованиях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к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уровню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квалификации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так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и к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выполняемым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должностным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обязанностям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Кроме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того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, в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профессиональном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стандарте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прописаны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не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только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требования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к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тому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что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работник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определенной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должности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должен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знать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но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требования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к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его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умениям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ПРОФЕССИОНАЛЬНЫЕ СТАНДАРТЫ ВСТУПАЮТ В СИЛУ:</a:t>
            </a:r>
          </a:p>
          <a:p>
            <a:pPr algn="ctr" eaLnBrk="0" hangingPunct="0"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charset="0"/>
              </a:rPr>
              <a:t>ЧТО С НИМИ ДЕЛАТЬ?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844" y="857232"/>
            <a:ext cx="8858312" cy="530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/>
          <a:lstStyle/>
          <a:p>
            <a:pPr algn="just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1.Обратиться </a:t>
            </a: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к штатному расписанию организации и проверить, по каким должностям, профессиям уже приняты профессиональные стандарты (в реестре профессиональных стандартов на сайте Минтруда)</a:t>
            </a:r>
          </a:p>
          <a:p>
            <a:pPr algn="just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2.Далее проверить, насколько сотрудники, занимающие данные позиции, соответствуют требованиям уже утвержденных </a:t>
            </a:r>
            <a:r>
              <a:rPr lang="ru-RU" b="1" dirty="0" err="1" smtClean="0">
                <a:solidFill>
                  <a:srgbClr val="002060"/>
                </a:solidFill>
                <a:cs typeface="Times New Roman" pitchFamily="16" charset="0"/>
              </a:rPr>
              <a:t>профстандартов</a:t>
            </a: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, результаты документально оформить. </a:t>
            </a:r>
            <a:endParaRPr lang="ru-RU" b="1" dirty="0">
              <a:solidFill>
                <a:srgbClr val="002060"/>
              </a:solidFill>
              <a:cs typeface="Times New Roman" pitchFamily="16" charset="0"/>
            </a:endParaRPr>
          </a:p>
          <a:p>
            <a:pPr algn="just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3. </a:t>
            </a: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При выявлении несоответствий – разработать программы обучения работников, как того требует п.25 Постановления Правительства РФ №23 от 22.01.2013. Важно помнить, что во многих стандартах установлено требование наличия профессиональной переподготовки, если у работника нет специального базового образования. Обязательные условия для такой переподготовки: объем курса не менее 250 </a:t>
            </a:r>
            <a:r>
              <a:rPr lang="ru-RU" b="1" dirty="0" err="1">
                <a:solidFill>
                  <a:srgbClr val="002060"/>
                </a:solidFill>
                <a:cs typeface="Times New Roman" pitchFamily="16" charset="0"/>
              </a:rPr>
              <a:t>ак</a:t>
            </a: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. часов и получение соответствующего </a:t>
            </a:r>
            <a:r>
              <a:rPr lang="ru-RU" b="1" dirty="0">
                <a:solidFill>
                  <a:srgbClr val="C00000"/>
                </a:solidFill>
                <a:cs typeface="Times New Roman" pitchFamily="16" charset="0"/>
              </a:rPr>
              <a:t>диплома.</a:t>
            </a: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 </a:t>
            </a:r>
          </a:p>
          <a:p>
            <a:pPr algn="just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4. </a:t>
            </a: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Выяснить, по каким профессиям и должностям сейчас профессиональных стандартов нет, но они планируются к принятию - на сайте Минтруда есть план по их разработке. </a:t>
            </a:r>
          </a:p>
          <a:p>
            <a:pPr algn="just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5. </a:t>
            </a: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Проверить соответствие названия должностей в штатном расписании и должностных инструкциях компании принятым в </a:t>
            </a:r>
            <a:r>
              <a:rPr lang="ru-RU" b="1" dirty="0" err="1">
                <a:solidFill>
                  <a:srgbClr val="002060"/>
                </a:solidFill>
                <a:cs typeface="Times New Roman" pitchFamily="16" charset="0"/>
              </a:rPr>
              <a:t>профстандартах</a:t>
            </a: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, при необходимости скорректировать их.</a:t>
            </a:r>
          </a:p>
          <a:p>
            <a:pPr algn="just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6. </a:t>
            </a: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Работать на опережение. Уже сейчас при рассмотрении кандидатов на открываемые вакансии учитывать требования стандартов и соответствие им новых сотрудников. Если существует разрыв не в пользу соискателя, информировать его об этом и рекомендовать программу действий</a:t>
            </a: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.</a:t>
            </a:r>
            <a:endParaRPr lang="ru-RU" b="1" dirty="0">
              <a:solidFill>
                <a:srgbClr val="002060"/>
              </a:solidFill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ПРОФЕССИОНАЛЬНЫЕ СТАНДАРТЫ ВСТУПАЮТ В СИЛУ:</a:t>
            </a:r>
          </a:p>
          <a:p>
            <a:pPr algn="ctr" eaLnBrk="0" hangingPunct="0"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charset="0"/>
              </a:rPr>
              <a:t>ЧТО МЫ ДЕЛАЕМ?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071546"/>
            <a:ext cx="9144000" cy="530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/>
          <a:lstStyle/>
          <a:p>
            <a:pPr algn="just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ru-RU" b="1" dirty="0">
              <a:solidFill>
                <a:srgbClr val="002060"/>
              </a:solidFill>
              <a:cs typeface="Times New Roman" pitchFamily="1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88226" y="14001824"/>
            <a:ext cx="5868000" cy="3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87170" y="9929858"/>
            <a:ext cx="5868000" cy="3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G_2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714884"/>
            <a:ext cx="2821801" cy="1881201"/>
          </a:xfrm>
          <a:prstGeom prst="rect">
            <a:avLst/>
          </a:prstGeom>
        </p:spPr>
      </p:pic>
      <p:pic>
        <p:nvPicPr>
          <p:cNvPr id="9" name="Рисунок 8" descr="IMG_27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643425"/>
            <a:ext cx="2714644" cy="1809762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4282" y="928670"/>
            <a:ext cx="8786874" cy="300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В рамках плана работы Сибирской межрегиональной ассоциации работников системы среднего профессионального медицинского образования :</a:t>
            </a:r>
          </a:p>
          <a:p>
            <a:pPr algn="just">
              <a:lnSpc>
                <a:spcPct val="100000"/>
              </a:lnSpc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 dirty="0" smtClean="0">
                <a:solidFill>
                  <a:srgbClr val="002060"/>
                </a:solidFill>
              </a:rPr>
              <a:t>проведен окружной семинар-практикум </a:t>
            </a:r>
            <a:r>
              <a:rPr lang="ru-RU" b="1" dirty="0" smtClean="0">
                <a:solidFill>
                  <a:srgbClr val="C00000"/>
                </a:solidFill>
              </a:rPr>
              <a:t>«Внедрение профессионального стандарта педагогического работника в профессиональных образовательных организациях»</a:t>
            </a:r>
            <a:r>
              <a:rPr lang="ru-RU" b="1" dirty="0" smtClean="0">
                <a:solidFill>
                  <a:srgbClr val="002060"/>
                </a:solidFill>
              </a:rPr>
              <a:t>, тьютор </a:t>
            </a:r>
            <a:r>
              <a:rPr lang="ru-RU" b="1" dirty="0" smtClean="0">
                <a:solidFill>
                  <a:srgbClr val="C00000"/>
                </a:solidFill>
              </a:rPr>
              <a:t>В.И. Блинов </a:t>
            </a:r>
            <a:r>
              <a:rPr lang="ru-RU" b="1" dirty="0" smtClean="0">
                <a:solidFill>
                  <a:srgbClr val="002060"/>
                </a:solidFill>
              </a:rPr>
              <a:t>– руководитель Центра профессионального образования и системы квалификаций  (г. Томск, 1.03.2016).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cs typeface="Arial" charset="0"/>
              </a:rPr>
              <a:t>30</a:t>
            </a:r>
            <a:r>
              <a:rPr lang="ru-RU" b="1" u="sng" dirty="0" smtClean="0">
                <a:solidFill>
                  <a:srgbClr val="002060"/>
                </a:solidFill>
                <a:cs typeface="Arial" charset="0"/>
              </a:rPr>
              <a:t> представителей  медицинских ОО Сибирского ФО за счет средств Ассоциации прошли </a:t>
            </a:r>
            <a:r>
              <a:rPr lang="ru-RU" b="1" u="sng" dirty="0" smtClean="0">
                <a:solidFill>
                  <a:srgbClr val="C00000"/>
                </a:solidFill>
                <a:cs typeface="Arial" charset="0"/>
              </a:rPr>
              <a:t>обучение</a:t>
            </a:r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 по ДПП </a:t>
            </a:r>
            <a:r>
              <a:rPr lang="ru-RU" b="1" dirty="0" smtClean="0">
                <a:solidFill>
                  <a:srgbClr val="C00000"/>
                </a:solidFill>
              </a:rPr>
              <a:t>«Проведение профессионально-общественной аккредитации программ/ оценки квалификации специалистов с медицинским  образованием», </a:t>
            </a:r>
            <a:r>
              <a:rPr lang="ru-RU" b="1" dirty="0" err="1" smtClean="0">
                <a:solidFill>
                  <a:srgbClr val="002060"/>
                </a:solidFill>
              </a:rPr>
              <a:t>тьюторы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ru-RU" b="1" dirty="0" smtClean="0">
                <a:solidFill>
                  <a:srgbClr val="C00000"/>
                </a:solidFill>
              </a:rPr>
              <a:t> Ю.В. Ушанов, </a:t>
            </a:r>
            <a:r>
              <a:rPr lang="ru-RU" b="1" dirty="0" smtClean="0">
                <a:solidFill>
                  <a:srgbClr val="002060"/>
                </a:solidFill>
              </a:rPr>
              <a:t>д.м.н., профессор, проректор ФГБОУ ДПО «Институт развития дополнительного профессионального образования» </a:t>
            </a:r>
            <a:r>
              <a:rPr lang="ru-RU" dirty="0" smtClean="0"/>
              <a:t>и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Т.Н. </a:t>
            </a:r>
            <a:r>
              <a:rPr lang="ru-RU" b="1" dirty="0" err="1" smtClean="0">
                <a:solidFill>
                  <a:srgbClr val="C00000"/>
                </a:solidFill>
              </a:rPr>
              <a:t>Ищук</a:t>
            </a:r>
            <a:r>
              <a:rPr lang="ru-RU" dirty="0" smtClean="0"/>
              <a:t>,  </a:t>
            </a:r>
            <a:r>
              <a:rPr lang="ru-RU" b="1" dirty="0" smtClean="0">
                <a:solidFill>
                  <a:srgbClr val="002060"/>
                </a:solidFill>
              </a:rPr>
              <a:t>к.п.н., доцент кафедры организации здравоохранения и общественного здоровья ФБГУ «Федеральный медицинский исследовательский центр имени В.А. </a:t>
            </a:r>
            <a:r>
              <a:rPr lang="ru-RU" b="1" dirty="0" err="1" smtClean="0">
                <a:solidFill>
                  <a:srgbClr val="002060"/>
                </a:solidFill>
              </a:rPr>
              <a:t>Алмазова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</a:p>
          <a:p>
            <a:pPr algn="just">
              <a:lnSpc>
                <a:spcPct val="100000"/>
              </a:lnSpc>
              <a:buClrTx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ПРОФЕССИОНАЛЬНЫЕ СТАНДАРТЫ ВСТУПАЮТ В СИЛУ:</a:t>
            </a:r>
          </a:p>
          <a:p>
            <a:pPr algn="ctr" eaLnBrk="0" hangingPunct="0"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charset="0"/>
              </a:rPr>
              <a:t>ЧТО МЫ ДЕЛАЕМ?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844" y="1214422"/>
            <a:ext cx="8858312" cy="4948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/>
          <a:lstStyle/>
          <a:p>
            <a:pPr algn="just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ru-RU" b="1" dirty="0">
              <a:solidFill>
                <a:srgbClr val="002060"/>
              </a:solidFill>
              <a:cs typeface="Times New Roman" pitchFamily="1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88226" y="14001824"/>
            <a:ext cx="5868000" cy="3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857232"/>
            <a:ext cx="9144000" cy="642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15000"/>
              </a:lnSpc>
              <a:buFontTx/>
              <a:buAutoNum type="arabicPeriod"/>
              <a:defRPr/>
            </a:pPr>
            <a:r>
              <a:rPr lang="ru-RU" sz="2000" b="1" kern="0" dirty="0" smtClean="0">
                <a:solidFill>
                  <a:srgbClr val="002060"/>
                </a:solidFill>
              </a:rPr>
              <a:t>На заседании ЦК </a:t>
            </a:r>
            <a:r>
              <a:rPr lang="ru-RU" sz="2000" b="1" u="sng" kern="0" dirty="0" smtClean="0">
                <a:solidFill>
                  <a:srgbClr val="002060"/>
                </a:solidFill>
              </a:rPr>
              <a:t>рассмотрены требования профессионального стандарта, </a:t>
            </a:r>
            <a:r>
              <a:rPr lang="ru-RU" sz="2000" b="1" kern="0" dirty="0" smtClean="0">
                <a:solidFill>
                  <a:srgbClr val="002060"/>
                </a:solidFill>
              </a:rPr>
              <a:t>касающиеся ОТФ, непосредственно относящихся к деятельности педагога в БПОУ ОО «МК» и ознакомлены с ними под роспись все преподаватели. </a:t>
            </a:r>
          </a:p>
          <a:p>
            <a:pPr indent="450850" algn="just">
              <a:lnSpc>
                <a:spcPct val="115000"/>
              </a:lnSpc>
              <a:buFontTx/>
              <a:buAutoNum type="arabicPeriod"/>
              <a:defRPr/>
            </a:pPr>
            <a:r>
              <a:rPr lang="ru-RU" sz="2000" b="1" u="sng" kern="0" dirty="0" smtClean="0">
                <a:solidFill>
                  <a:srgbClr val="002060"/>
                </a:solidFill>
              </a:rPr>
              <a:t>Проведен мониторинг соответствия названия должностей по штатному </a:t>
            </a:r>
            <a:r>
              <a:rPr lang="ru-RU" sz="2000" b="1" u="sng" kern="0" dirty="0" err="1" smtClean="0">
                <a:solidFill>
                  <a:srgbClr val="002060"/>
                </a:solidFill>
              </a:rPr>
              <a:t>раписанию</a:t>
            </a:r>
            <a:r>
              <a:rPr lang="ru-RU" sz="2000" b="1" u="sng" kern="0" dirty="0" smtClean="0">
                <a:solidFill>
                  <a:srgbClr val="002060"/>
                </a:solidFill>
              </a:rPr>
              <a:t> требованиям профессионального стандарта, а также соответствия уровня образования всех педагогических работников</a:t>
            </a:r>
            <a:r>
              <a:rPr lang="ru-RU" sz="2000" b="1" kern="0" dirty="0" smtClean="0">
                <a:solidFill>
                  <a:srgbClr val="002060"/>
                </a:solidFill>
              </a:rPr>
              <a:t>, обеспечивающих реализацию ООП и ДПП  в БПОУ ОО «МК» требованиям к уровню образования и обучения (профильное и педагогическое), наличию опыта профессиональной деятельности. По итогам – составлены индивидуальные планы повышения квалификации преподавателей.</a:t>
            </a:r>
          </a:p>
          <a:p>
            <a:pPr algn="just">
              <a:lnSpc>
                <a:spcPct val="115000"/>
              </a:lnSpc>
            </a:pPr>
            <a:r>
              <a:rPr lang="ru-RU" sz="2000" b="1" kern="0" dirty="0" smtClean="0">
                <a:solidFill>
                  <a:srgbClr val="002060"/>
                </a:solidFill>
                <a:ea typeface="Calibri" pitchFamily="34" charset="0"/>
              </a:rPr>
              <a:t>3. </a:t>
            </a:r>
            <a:r>
              <a:rPr lang="ru-RU" sz="2000" b="1" u="sng" kern="0" dirty="0" smtClean="0">
                <a:solidFill>
                  <a:srgbClr val="002060"/>
                </a:solidFill>
                <a:ea typeface="Calibri" pitchFamily="34" charset="0"/>
              </a:rPr>
              <a:t>Р</a:t>
            </a:r>
            <a:r>
              <a:rPr lang="ru-RU" sz="2000" b="1" u="sng" dirty="0" smtClean="0">
                <a:solidFill>
                  <a:srgbClr val="002060"/>
                </a:solidFill>
                <a:ea typeface="Calibri" pitchFamily="34" charset="0"/>
              </a:rPr>
              <a:t>азработан и предоставлен преподавателям регламент получения и предоставления документов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</a:rPr>
              <a:t>, необходимых для подтверждения</a:t>
            </a:r>
            <a:r>
              <a:rPr lang="ru-RU" altLang="ru-RU" sz="2000" b="1" dirty="0" smtClean="0">
                <a:solidFill>
                  <a:srgbClr val="C00000"/>
                </a:solidFill>
                <a:ea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itchFamily="34" charset="0"/>
              </a:rPr>
              <a:t>отсутствия ограничений на занятие педагогической деятельностью,  установленных законодательством РФ.</a:t>
            </a:r>
            <a:endParaRPr lang="ru-RU" altLang="ru-RU" sz="20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4. </a:t>
            </a:r>
            <a:r>
              <a:rPr lang="ru-RU" altLang="ru-RU" sz="2000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Разработан и предоставлен на утверждение директору план – график 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прохождения всеми педагогическими работниками обучения, проверки знаний и навыков в области охраны труда.</a:t>
            </a:r>
          </a:p>
          <a:p>
            <a:pPr indent="450850" algn="just">
              <a:lnSpc>
                <a:spcPct val="115000"/>
              </a:lnSpc>
              <a:buFontTx/>
              <a:buAutoNum type="arabicPeriod"/>
              <a:defRPr/>
            </a:pPr>
            <a:endParaRPr lang="ru-RU" kern="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charset="0"/>
              </a:rPr>
              <a:t>ПРОФЕССИОНАЛЬНЫЕ СТАНДАРТЫ ВСТУПАЮТ В СИЛУ:</a:t>
            </a:r>
          </a:p>
          <a:p>
            <a:pPr algn="ctr" eaLnBrk="0" hangingPunct="0">
              <a:defRPr/>
            </a:pP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charset="0"/>
              </a:rPr>
              <a:t>ЧТО МЫ ДЕЛАЕМ?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844" y="1214422"/>
            <a:ext cx="8858312" cy="4948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/>
          <a:lstStyle/>
          <a:p>
            <a:pPr algn="just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endParaRPr lang="ru-RU" b="1" dirty="0">
              <a:solidFill>
                <a:srgbClr val="002060"/>
              </a:solidFill>
              <a:cs typeface="Times New Roman" pitchFamily="1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88226" y="14001824"/>
            <a:ext cx="5868000" cy="3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785794"/>
            <a:ext cx="9144000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5</a:t>
            </a:r>
            <a:r>
              <a:rPr lang="ru-RU" alt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Разработан и предоставлен на утверждение директору план – график прохождения</a:t>
            </a:r>
            <a:r>
              <a:rPr lang="ru-RU" altLang="ru-RU" b="1" u="sng" dirty="0" smtClean="0">
                <a:solidFill>
                  <a:srgbClr val="C00000"/>
                </a:solidFill>
              </a:rPr>
              <a:t> </a:t>
            </a:r>
            <a:r>
              <a:rPr lang="ru-RU" altLang="ru-RU" b="1" u="sng" dirty="0" smtClean="0">
                <a:solidFill>
                  <a:srgbClr val="002060"/>
                </a:solidFill>
              </a:rPr>
              <a:t>периодических медицинских осмотров </a:t>
            </a:r>
            <a:r>
              <a:rPr lang="ru-RU" altLang="ru-RU" b="1" dirty="0" smtClean="0">
                <a:solidFill>
                  <a:srgbClr val="002060"/>
                </a:solidFill>
              </a:rPr>
              <a:t>(обследований) и внеочередных медицинских осмотров (обследований) с получением санитарной книжки.</a:t>
            </a:r>
            <a:endParaRPr lang="ru-RU" altLang="ru-RU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6. </a:t>
            </a:r>
            <a:r>
              <a:rPr lang="ru-RU" alt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Проведен мониторинг прохождения стажировки на рабочем месте </a:t>
            </a:r>
            <a:r>
              <a:rPr lang="ru-RU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преподавателями, реализующими программы УД профессионального цикла и ПМ (по направлению подготовки обучающихся) и представлен на утверждение директору  план-график повышения квалификации в форме стажировки на 2016-2017 </a:t>
            </a:r>
            <a:r>
              <a:rPr lang="ru-RU" altLang="ru-RU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уч</a:t>
            </a:r>
            <a:r>
              <a:rPr lang="ru-RU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 год.</a:t>
            </a:r>
          </a:p>
          <a:p>
            <a:pPr algn="just">
              <a:lnSpc>
                <a:spcPct val="115000"/>
              </a:lnSpc>
            </a:pPr>
            <a:r>
              <a:rPr lang="ru-RU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7. </a:t>
            </a:r>
            <a:r>
              <a:rPr lang="ru-RU" alt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Организован процесс целевой профессиональной переподготовки преподавателей колледжа </a:t>
            </a:r>
            <a:r>
              <a:rPr lang="ru-RU" altLang="ru-RU" b="1" u="sng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(66 чел.)</a:t>
            </a:r>
            <a:r>
              <a:rPr lang="ru-RU" alt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 направлению «Педагогика» (500 час.) на базе Института развития Омской области, по очно-заочной форме обучения (очная часть – на базе БПОУ ОО «МК», заочная часть – с применением дистанционной ОТ).</a:t>
            </a:r>
          </a:p>
          <a:p>
            <a:pPr algn="just">
              <a:lnSpc>
                <a:spcPct val="115000"/>
              </a:lnSpc>
            </a:pPr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8. В срок до 01.09.2016. </a:t>
            </a:r>
            <a:r>
              <a:rPr lang="ru-RU" altLang="ru-RU" b="1" u="sng" dirty="0" smtClean="0">
                <a:solidFill>
                  <a:srgbClr val="002060"/>
                </a:solidFill>
                <a:cs typeface="Times New Roman" pitchFamily="18" charset="0"/>
              </a:rPr>
              <a:t>будет разработана должностная инструкция преподавателя</a:t>
            </a:r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, разработанная в соответствии с профессиональным стандартом.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8. В срок до 01.09.2016 г. </a:t>
            </a:r>
            <a:r>
              <a:rPr lang="ru-RU" altLang="ru-RU" b="1" u="sng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будет разработано положение об аттестации на соответствие занимаемой должности</a:t>
            </a:r>
            <a:r>
              <a:rPr lang="ru-RU" alt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в соответствии с должностными обязанностями, разработанными на основе требований профессионального стандарта, а также план-график её проведения.</a:t>
            </a:r>
          </a:p>
          <a:p>
            <a:pPr algn="just">
              <a:lnSpc>
                <a:spcPct val="115000"/>
              </a:lnSpc>
            </a:pPr>
            <a:endParaRPr lang="ru-RU" altLang="ru-RU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15000"/>
              </a:lnSpc>
            </a:pPr>
            <a:endParaRPr lang="ru-RU" alt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</a:rPr>
              <a:t>СТРАТЕГИЧЕСКИЕ ПРИОРИТЕТЫ В СИСТЕМЕ СРЕДНЕГО МЕДИЦИНСКОГО ОБРАЗОВАНИЯ</a:t>
            </a:r>
            <a:endParaRPr lang="ru-RU" sz="2400" dirty="0">
              <a:solidFill>
                <a:srgbClr val="FFFF00"/>
              </a:solidFill>
              <a:latin typeface="Franklin Gothic Demi Cond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 rot="16200000">
            <a:off x="5393549" y="3464707"/>
            <a:ext cx="6000768" cy="785818"/>
          </a:xfrm>
          <a:prstGeom prst="bevel">
            <a:avLst>
              <a:gd name="adj" fmla="val 10407"/>
            </a:avLst>
          </a:prstGeom>
          <a:solidFill>
            <a:srgbClr val="1026CA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ПРОФЕССИОНАЛЬНЫЕ СТАНДАРТЫ</a:t>
            </a: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42844" y="857232"/>
            <a:ext cx="7786742" cy="1428760"/>
          </a:xfrm>
          <a:prstGeom prst="right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126994" algn="l"/>
                <a:tab pos="406382" algn="l"/>
              </a:tabLst>
            </a:pPr>
            <a:r>
              <a:rPr lang="ru-RU" altLang="zh-CN" b="1" dirty="0" smtClean="0">
                <a:solidFill>
                  <a:schemeClr val="bg1"/>
                </a:solidFill>
                <a:latin typeface="Arial Unicode MS" pitchFamily="18" charset="0"/>
                <a:cs typeface="Arial Unicode MS" pitchFamily="18" charset="0"/>
              </a:rPr>
              <a:t>ПЕРЕХОД  НА  СИСТЕМУ  АККРЕДИТАЦИИ МЕДИЦИНСКИХ  РАБОТНИКОВ</a:t>
            </a:r>
            <a:endParaRPr lang="en-US" altLang="zh-CN" b="1" dirty="0" smtClean="0">
              <a:solidFill>
                <a:schemeClr val="bg1"/>
              </a:solidFill>
              <a:latin typeface="Arial Unicode MS" pitchFamily="18" charset="0"/>
              <a:cs typeface="Arial Unicode MS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4282" y="2357430"/>
            <a:ext cx="7715304" cy="1357322"/>
          </a:xfrm>
          <a:prstGeom prst="right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126994" algn="l"/>
                <a:tab pos="406382" algn="l"/>
              </a:tabLst>
            </a:pPr>
            <a:r>
              <a:rPr lang="ru-RU" altLang="zh-CN" b="1" dirty="0" smtClean="0">
                <a:solidFill>
                  <a:schemeClr val="bg1"/>
                </a:solidFill>
                <a:latin typeface="Arial Unicode MS" pitchFamily="18" charset="0"/>
                <a:cs typeface="Arial Unicode MS" pitchFamily="18" charset="0"/>
              </a:rPr>
              <a:t>ПЕРЕХОД  НА  РЕАЛИЗАЦИЮ ФГОС СПО 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18" charset="0"/>
                <a:cs typeface="Arial Unicode MS" pitchFamily="18" charset="0"/>
              </a:rPr>
              <a:t>IV </a:t>
            </a:r>
            <a:r>
              <a:rPr lang="ru-RU" altLang="zh-CN" b="1" dirty="0" smtClean="0">
                <a:solidFill>
                  <a:schemeClr val="bg1"/>
                </a:solidFill>
                <a:latin typeface="Arial Unicode MS" pitchFamily="18" charset="0"/>
                <a:cs typeface="Arial Unicode MS" pitchFamily="18" charset="0"/>
              </a:rPr>
              <a:t> (201</a:t>
            </a:r>
            <a:r>
              <a:rPr lang="en-US" altLang="zh-CN" b="1" dirty="0" smtClean="0">
                <a:solidFill>
                  <a:schemeClr val="bg1"/>
                </a:solidFill>
                <a:latin typeface="Arial Unicode MS" pitchFamily="18" charset="0"/>
                <a:cs typeface="Arial Unicode MS" pitchFamily="18" charset="0"/>
              </a:rPr>
              <a:t>8</a:t>
            </a:r>
            <a:r>
              <a:rPr lang="ru-RU" altLang="zh-CN" b="1" dirty="0" smtClean="0">
                <a:solidFill>
                  <a:schemeClr val="bg1"/>
                </a:solidFill>
                <a:latin typeface="Arial Unicode MS" pitchFamily="18" charset="0"/>
                <a:cs typeface="Arial Unicode MS" pitchFamily="18" charset="0"/>
              </a:rPr>
              <a:t> г.)</a:t>
            </a:r>
            <a:endParaRPr lang="en-US" altLang="zh-CN" b="1" dirty="0" smtClean="0">
              <a:solidFill>
                <a:schemeClr val="bg1"/>
              </a:solidFill>
              <a:latin typeface="Arial Unicode MS" pitchFamily="18" charset="0"/>
              <a:cs typeface="Arial Unicode MS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4282" y="3786190"/>
            <a:ext cx="7786742" cy="1357322"/>
          </a:xfrm>
          <a:prstGeom prst="right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26994" algn="l"/>
                <a:tab pos="406382" algn="l"/>
              </a:tabLst>
            </a:pPr>
            <a:r>
              <a:rPr lang="ru-RU" altLang="zh-CN" b="1" dirty="0" smtClean="0">
                <a:solidFill>
                  <a:schemeClr val="bg1"/>
                </a:solidFill>
                <a:latin typeface="Arial Unicode MS" pitchFamily="18" charset="0"/>
                <a:cs typeface="Arial Unicode MS" pitchFamily="18" charset="0"/>
              </a:rPr>
              <a:t>ПРОФЕССИОНАЛЬНО-ОБЩЕСТВЕННАЯ </a:t>
            </a:r>
          </a:p>
          <a:p>
            <a:pPr algn="ctr">
              <a:tabLst>
                <a:tab pos="126994" algn="l"/>
                <a:tab pos="406382" algn="l"/>
              </a:tabLst>
            </a:pPr>
            <a:r>
              <a:rPr lang="ru-RU" altLang="zh-CN" b="1" dirty="0" smtClean="0">
                <a:solidFill>
                  <a:schemeClr val="bg1"/>
                </a:solidFill>
                <a:latin typeface="Arial Unicode MS" pitchFamily="18" charset="0"/>
                <a:cs typeface="Arial Unicode MS" pitchFamily="18" charset="0"/>
              </a:rPr>
              <a:t>АККРЕДИТАЦИЯ ОП</a:t>
            </a:r>
            <a:endParaRPr lang="en-US" altLang="zh-CN" b="1" dirty="0" smtClean="0">
              <a:solidFill>
                <a:schemeClr val="bg1"/>
              </a:solidFill>
              <a:latin typeface="Arial Unicode MS" pitchFamily="18" charset="0"/>
              <a:cs typeface="Arial Unicode MS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14282" y="5286388"/>
            <a:ext cx="7786742" cy="1357322"/>
          </a:xfrm>
          <a:prstGeom prst="right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26994" algn="l"/>
                <a:tab pos="406382" algn="l"/>
              </a:tabLst>
            </a:pPr>
            <a:r>
              <a:rPr lang="ru-RU" altLang="zh-CN" b="1" dirty="0" smtClean="0">
                <a:solidFill>
                  <a:schemeClr val="bg1"/>
                </a:solidFill>
                <a:latin typeface="Arial Unicode MS" pitchFamily="18" charset="0"/>
                <a:cs typeface="Arial Unicode MS" pitchFamily="18" charset="0"/>
              </a:rPr>
              <a:t>ПЕРЕХОД  НА  СИСТЕМУ ЭФФЕКТИВНЫХ КОНТРАКТОВ</a:t>
            </a:r>
            <a:endParaRPr lang="en-US" altLang="zh-CN" b="1" dirty="0" smtClean="0">
              <a:solidFill>
                <a:schemeClr val="bg1"/>
              </a:solidFill>
              <a:latin typeface="Arial Unicode MS" pitchFamily="18" charset="0"/>
              <a:cs typeface="Arial Unicode MS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6"/>
          <p:cNvSpPr>
            <a:spLocks noChangeArrowheads="1" noChangeShapeType="1" noTextEdit="1"/>
          </p:cNvSpPr>
          <p:nvPr/>
        </p:nvSpPr>
        <p:spPr bwMode="auto">
          <a:xfrm>
            <a:off x="900113" y="4292600"/>
            <a:ext cx="7451725" cy="141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 за 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562" y="1428736"/>
            <a:ext cx="450059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1026CA"/>
                </a:solidFill>
              </a:rPr>
              <a:t>Не бывает попутным ветер </a:t>
            </a:r>
          </a:p>
          <a:p>
            <a:pPr algn="ctr"/>
            <a:r>
              <a:rPr lang="ru-RU" sz="2400" b="1" i="1" dirty="0" smtClean="0">
                <a:solidFill>
                  <a:srgbClr val="1026CA"/>
                </a:solidFill>
              </a:rPr>
              <a:t>для корабля, который не знает </a:t>
            </a:r>
          </a:p>
          <a:p>
            <a:pPr algn="ctr"/>
            <a:r>
              <a:rPr lang="ru-RU" sz="2400" b="1" i="1" dirty="0" smtClean="0">
                <a:solidFill>
                  <a:srgbClr val="1026CA"/>
                </a:solidFill>
              </a:rPr>
              <a:t>куда плывет…</a:t>
            </a:r>
            <a:endParaRPr lang="ru-RU" sz="2400" b="1" i="1" dirty="0">
              <a:solidFill>
                <a:srgbClr val="1026CA"/>
              </a:solidFill>
            </a:endParaRPr>
          </a:p>
        </p:txBody>
      </p:sp>
      <p:pic>
        <p:nvPicPr>
          <p:cNvPr id="14" name="Рисунок 13" descr="2. здание колледж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320480" cy="41298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davajpohudeem.com/wp-content/uploads/2014/11/glav-vrach-279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071678"/>
            <a:ext cx="2059558" cy="2214578"/>
          </a:xfrm>
          <a:prstGeom prst="rect">
            <a:avLst/>
          </a:prstGeom>
          <a:noFill/>
        </p:spPr>
      </p:pic>
      <p:pic>
        <p:nvPicPr>
          <p:cNvPr id="40962" name="Picture 2" descr="http://thumbs.dreamstime.com/z/%D1%81%D1%82%D1%83-%D0%B5%D0%BD%D1%82-%D0%BC%D0%B5-%D0%B8%D0%BA-%D1%81-%D0%BA%D0%BD%D0%B8%D0%B3%D0%B0%D0%BC%D0%B8-40681659.jpg"/>
          <p:cNvPicPr>
            <a:picLocks noChangeAspect="1" noChangeArrowheads="1"/>
          </p:cNvPicPr>
          <p:nvPr/>
        </p:nvPicPr>
        <p:blipFill>
          <a:blip r:embed="rId3" cstate="print"/>
          <a:srcRect r="9107"/>
          <a:stretch>
            <a:fillRect/>
          </a:stretch>
        </p:blipFill>
        <p:spPr bwMode="auto">
          <a:xfrm>
            <a:off x="642910" y="2000240"/>
            <a:ext cx="1623573" cy="2239259"/>
          </a:xfrm>
          <a:prstGeom prst="rect">
            <a:avLst/>
          </a:prstGeom>
          <a:noFill/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286501" y="3071810"/>
            <a:ext cx="2857499" cy="2333625"/>
            <a:chOff x="3888" y="538"/>
            <a:chExt cx="1800" cy="147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888" y="538"/>
              <a:ext cx="1800" cy="1448"/>
              <a:chOff x="1226" y="2399"/>
              <a:chExt cx="3226" cy="716"/>
            </a:xfrm>
          </p:grpSpPr>
          <p:sp>
            <p:nvSpPr>
              <p:cNvPr id="22551" name="AutoShape 14"/>
              <p:cNvSpPr>
                <a:spLocks noChangeArrowheads="1"/>
              </p:cNvSpPr>
              <p:nvPr/>
            </p:nvSpPr>
            <p:spPr bwMode="gray">
              <a:xfrm>
                <a:off x="1267" y="2533"/>
                <a:ext cx="3185" cy="58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026CA"/>
                  </a:gs>
                  <a:gs pos="100000">
                    <a:srgbClr val="2D7D57"/>
                  </a:gs>
                </a:gsLst>
                <a:lin ang="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Normal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44BC8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2552" name="Line 15"/>
              <p:cNvSpPr>
                <a:spLocks noChangeShapeType="1"/>
              </p:cNvSpPr>
              <p:nvPr/>
            </p:nvSpPr>
            <p:spPr bwMode="gray">
              <a:xfrm>
                <a:off x="1412" y="3111"/>
                <a:ext cx="2950" cy="0"/>
              </a:xfrm>
              <a:prstGeom prst="line">
                <a:avLst/>
              </a:prstGeom>
              <a:noFill/>
              <a:ln w="3175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Line 16"/>
              <p:cNvSpPr>
                <a:spLocks noChangeShapeType="1"/>
              </p:cNvSpPr>
              <p:nvPr/>
            </p:nvSpPr>
            <p:spPr bwMode="gray">
              <a:xfrm>
                <a:off x="1226" y="2399"/>
                <a:ext cx="2950" cy="0"/>
              </a:xfrm>
              <a:prstGeom prst="line">
                <a:avLst/>
              </a:prstGeom>
              <a:noFill/>
              <a:ln w="3175">
                <a:solidFill>
                  <a:srgbClr val="FFFFFF">
                    <a:alpha val="25098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3983" y="718"/>
              <a:ext cx="1489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Медицинский 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ru-RU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работник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lnSpc>
                  <a:spcPct val="100000"/>
                </a:lnSpc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 </a:t>
              </a:r>
              <a:r>
                <a:rPr lang="ru-RU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специалист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85720" y="3571876"/>
            <a:ext cx="2806704" cy="1817689"/>
            <a:chOff x="166" y="718"/>
            <a:chExt cx="1678" cy="1010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66" y="718"/>
              <a:ext cx="1678" cy="1010"/>
              <a:chOff x="1255" y="1050"/>
              <a:chExt cx="3167" cy="582"/>
            </a:xfrm>
          </p:grpSpPr>
          <p:sp>
            <p:nvSpPr>
              <p:cNvPr id="22546" name="AutoShape 22"/>
              <p:cNvSpPr>
                <a:spLocks noChangeArrowheads="1"/>
              </p:cNvSpPr>
              <p:nvPr/>
            </p:nvSpPr>
            <p:spPr bwMode="gray">
              <a:xfrm>
                <a:off x="1255" y="1050"/>
                <a:ext cx="3167" cy="58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7C80"/>
                  </a:gs>
                  <a:gs pos="100000">
                    <a:srgbClr val="A95255"/>
                  </a:gs>
                </a:gsLst>
                <a:lin ang="0" scaled="1"/>
              </a:gradFill>
              <a:ln w="9525">
                <a:round/>
                <a:headEnd/>
                <a:tailEnd/>
              </a:ln>
              <a:scene3d>
                <a:camera prst="legacyPerspectiveBottom"/>
                <a:lightRig rig="legacyNormal3" dir="r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7C8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22547" name="Line 23"/>
              <p:cNvSpPr>
                <a:spLocks noChangeShapeType="1"/>
              </p:cNvSpPr>
              <p:nvPr/>
            </p:nvSpPr>
            <p:spPr bwMode="gray">
              <a:xfrm>
                <a:off x="1392" y="1632"/>
                <a:ext cx="2950" cy="0"/>
              </a:xfrm>
              <a:prstGeom prst="line">
                <a:avLst/>
              </a:prstGeom>
              <a:noFill/>
              <a:ln w="3175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8" name="Line 24"/>
              <p:cNvSpPr>
                <a:spLocks noChangeShapeType="1"/>
              </p:cNvSpPr>
              <p:nvPr/>
            </p:nvSpPr>
            <p:spPr bwMode="gray">
              <a:xfrm>
                <a:off x="1392" y="1052"/>
                <a:ext cx="2950" cy="0"/>
              </a:xfrm>
              <a:prstGeom prst="line">
                <a:avLst/>
              </a:prstGeom>
              <a:noFill/>
              <a:ln w="3175">
                <a:solidFill>
                  <a:srgbClr val="FFFFFF">
                    <a:alpha val="25098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129" name="Text Box 25"/>
            <p:cNvSpPr txBox="1">
              <a:spLocks noChangeArrowheads="1"/>
            </p:cNvSpPr>
            <p:nvPr/>
          </p:nvSpPr>
          <p:spPr bwMode="auto">
            <a:xfrm>
              <a:off x="184" y="813"/>
              <a:ext cx="1544" cy="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Студент </a:t>
              </a:r>
            </a:p>
            <a:p>
              <a:pPr algn="ctr">
                <a:defRPr/>
              </a:pPr>
              <a:r>
                <a:rPr lang="ru-RU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медицинского</a:t>
              </a:r>
            </a:p>
            <a:p>
              <a:pPr algn="ctr">
                <a:defRPr/>
              </a:pPr>
              <a:r>
                <a:rPr lang="ru-RU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колледжа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2537" name="AutoShape 49"/>
          <p:cNvSpPr>
            <a:spLocks noChangeArrowheads="1"/>
          </p:cNvSpPr>
          <p:nvPr/>
        </p:nvSpPr>
        <p:spPr bwMode="auto">
          <a:xfrm rot="10800000" flipH="1">
            <a:off x="5857884" y="4357694"/>
            <a:ext cx="500066" cy="1065213"/>
          </a:xfrm>
          <a:prstGeom prst="rightArrow">
            <a:avLst>
              <a:gd name="adj1" fmla="val 44861"/>
              <a:gd name="adj2" fmla="val 39926"/>
            </a:avLst>
          </a:prstGeom>
          <a:solidFill>
            <a:srgbClr val="3399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286116" y="3357562"/>
            <a:ext cx="2643206" cy="2000264"/>
            <a:chOff x="0" y="2064"/>
            <a:chExt cx="2400" cy="1776"/>
          </a:xfrm>
        </p:grpSpPr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0" y="2064"/>
              <a:ext cx="2400" cy="1776"/>
            </a:xfrm>
            <a:prstGeom prst="rect">
              <a:avLst/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8" name="Picture 13" descr="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2256"/>
              <a:ext cx="2160" cy="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Прямоугольная выноска 30"/>
          <p:cNvSpPr/>
          <p:nvPr/>
        </p:nvSpPr>
        <p:spPr>
          <a:xfrm>
            <a:off x="1285852" y="428604"/>
            <a:ext cx="7072362" cy="1571636"/>
          </a:xfrm>
          <a:prstGeom prst="wedgeRectCallout">
            <a:avLst>
              <a:gd name="adj1" fmla="val -757"/>
              <a:gd name="adj2" fmla="val 1559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/>
              <a:t>ПРОФЕССИОНАЛЬНАЯ КОМПЕТЕНТНОСТЬ ПРЕПОДАВАТЕЛЯ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4929198"/>
            <a:ext cx="228601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3-4 года</a:t>
            </a:r>
            <a:endParaRPr lang="ru-RU" dirty="0"/>
          </a:p>
        </p:txBody>
      </p:sp>
      <p:sp>
        <p:nvSpPr>
          <p:cNvPr id="22536" name="AutoShape 48"/>
          <p:cNvSpPr>
            <a:spLocks noChangeArrowheads="1"/>
          </p:cNvSpPr>
          <p:nvPr/>
        </p:nvSpPr>
        <p:spPr bwMode="auto">
          <a:xfrm>
            <a:off x="3000364" y="3929066"/>
            <a:ext cx="428628" cy="1065213"/>
          </a:xfrm>
          <a:prstGeom prst="rightArrow">
            <a:avLst>
              <a:gd name="adj1" fmla="val 44861"/>
              <a:gd name="adj2" fmla="val 39926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363" y="4085065"/>
            <a:ext cx="9144321" cy="2591189"/>
            <a:chOff x="752" y="1052"/>
            <a:chExt cx="10664" cy="830"/>
          </a:xfrm>
        </p:grpSpPr>
        <p:sp>
          <p:nvSpPr>
            <p:cNvPr id="26" name="AutoShape 22"/>
            <p:cNvSpPr>
              <a:spLocks noChangeArrowheads="1"/>
            </p:cNvSpPr>
            <p:nvPr/>
          </p:nvSpPr>
          <p:spPr bwMode="gray">
            <a:xfrm>
              <a:off x="752" y="1551"/>
              <a:ext cx="10664" cy="33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Если мы будем учить сегодня так, как мы учили вчера, </a:t>
              </a:r>
            </a:p>
            <a:p>
              <a:pPr algn="ctr"/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мы украдем у детей завтра</a:t>
              </a:r>
            </a:p>
            <a:p>
              <a:pPr algn="r"/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Джон </a:t>
              </a:r>
              <a:r>
                <a:rPr lang="ru-RU" sz="24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Дьюи</a:t>
              </a:r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6" name="Group 22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6858862"/>
        </p:xfrm>
        <a:graphic>
          <a:graphicData uri="http://schemas.openxmlformats.org/drawingml/2006/table">
            <a:tbl>
              <a:tblPr/>
              <a:tblGrid>
                <a:gridCol w="4214810"/>
                <a:gridCol w="4929190"/>
              </a:tblGrid>
              <a:tr h="1425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Традиционное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профессиональное образование (ГОС СПО),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до 2011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Компетентно-ориентированное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профессиональное образование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(ФГОС СПО),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с 2011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6CA"/>
                    </a:solidFill>
                  </a:tcPr>
                </a:tc>
              </a:tr>
              <a:tr h="1832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Требования к результату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, устанавливаемые системой образования (предоставление определенного набора ЗУН за отведенное время).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Требования к результату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, устанавливаемые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потребностями рынка  труда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   (формирование ОК и ПК, необходимых для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реальной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трудовой деятельности выпускника).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Преподаватель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 – транслятор знаний, излагающий информацию, предложенную учебниками.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Преподаватель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- организатор процесса обучения, тьютор и консультант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в ходе выполнения работ студентами.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Формы и методы работы: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  лекции, демонстрации, объяснение.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Формы и методы работы: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ориентированы на активность обучающегося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, основаны на самостоятельной и 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практической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деятельности, включая проектную работу.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4" name="Line 37"/>
          <p:cNvSpPr>
            <a:spLocks noChangeShapeType="1"/>
          </p:cNvSpPr>
          <p:nvPr/>
        </p:nvSpPr>
        <p:spPr bwMode="auto">
          <a:xfrm flipH="1" flipV="1">
            <a:off x="18764250" y="1714500"/>
            <a:ext cx="46038" cy="460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892303" y="3441701"/>
            <a:ext cx="1679947" cy="905374"/>
          </a:xfrm>
          <a:prstGeom prst="rect">
            <a:avLst/>
          </a:prstGeom>
          <a:noFill/>
        </p:spPr>
        <p:txBody>
          <a:bodyPr wrap="none" lIns="0" tIns="0" rIns="0" bIns="45718" rtlCol="0">
            <a:spAutoFit/>
          </a:bodyPr>
          <a:lstStyle/>
          <a:p>
            <a:pPr>
              <a:lnSpc>
                <a:spcPts val="1900"/>
              </a:lnSpc>
              <a:tabLst>
                <a:tab pos="215890" algn="l"/>
                <a:tab pos="380984" algn="l"/>
                <a:tab pos="812764" algn="l"/>
              </a:tabLst>
            </a:pPr>
            <a:r>
              <a:rPr lang="en-US" altLang="zh-CN" dirty="0" smtClean="0"/>
              <a:t>		</a:t>
            </a:r>
            <a:r>
              <a:rPr lang="en-US" altLang="zh-CN" sz="1600" b="1" dirty="0" err="1" smtClean="0">
                <a:solidFill>
                  <a:srgbClr val="FFFF99"/>
                </a:solidFill>
                <a:latin typeface="Arial Unicode MS" pitchFamily="18" charset="0"/>
                <a:cs typeface="Arial Unicode MS" pitchFamily="18" charset="0"/>
              </a:rPr>
              <a:t>Выпускник</a:t>
            </a:r>
            <a:endParaRPr lang="en-US" altLang="zh-CN" sz="1600" b="1" dirty="0" smtClean="0">
              <a:solidFill>
                <a:srgbClr val="FFFF99"/>
              </a:solidFill>
              <a:latin typeface="Arial Unicode MS" pitchFamily="18" charset="0"/>
              <a:cs typeface="Arial Unicode MS" pitchFamily="18" charset="0"/>
            </a:endParaRPr>
          </a:p>
          <a:p>
            <a:pPr>
              <a:lnSpc>
                <a:spcPts val="1600"/>
              </a:lnSpc>
              <a:tabLst>
                <a:tab pos="215890" algn="l"/>
                <a:tab pos="380984" algn="l"/>
                <a:tab pos="812764" algn="l"/>
              </a:tabLst>
            </a:pPr>
            <a:r>
              <a:rPr lang="en-US" altLang="zh-CN" dirty="0" smtClean="0"/>
              <a:t>	</a:t>
            </a:r>
            <a:r>
              <a:rPr lang="en-US" altLang="zh-CN" sz="1400" b="1" dirty="0" err="1" smtClean="0">
                <a:solidFill>
                  <a:srgbClr val="FFFF99"/>
                </a:solidFill>
                <a:latin typeface="Arial Unicode MS" pitchFamily="18" charset="0"/>
                <a:cs typeface="Arial Unicode MS" pitchFamily="18" charset="0"/>
              </a:rPr>
              <a:t>медицинского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 smtClean="0">
                <a:solidFill>
                  <a:srgbClr val="FFFF99"/>
                </a:solidFill>
                <a:latin typeface="Arial Unicode MS" pitchFamily="18" charset="0"/>
                <a:cs typeface="Arial Unicode MS" pitchFamily="18" charset="0"/>
              </a:rPr>
              <a:t>и</a:t>
            </a:r>
          </a:p>
          <a:p>
            <a:pPr>
              <a:lnSpc>
                <a:spcPts val="1600"/>
              </a:lnSpc>
              <a:tabLst>
                <a:tab pos="215890" algn="l"/>
                <a:tab pos="380984" algn="l"/>
                <a:tab pos="812764" algn="l"/>
              </a:tabLst>
            </a:pPr>
            <a:r>
              <a:rPr lang="en-US" altLang="zh-CN" sz="1400" b="1" dirty="0" err="1" smtClean="0">
                <a:solidFill>
                  <a:srgbClr val="FFFF99"/>
                </a:solidFill>
                <a:latin typeface="Arial Unicode MS" pitchFamily="18" charset="0"/>
                <a:cs typeface="Arial Unicode MS" pitchFamily="18" charset="0"/>
              </a:rPr>
              <a:t>фармацевтического</a:t>
            </a:r>
            <a:endParaRPr lang="en-US" altLang="zh-CN" sz="1400" b="1" dirty="0" smtClean="0">
              <a:solidFill>
                <a:srgbClr val="FFFF99"/>
              </a:solidFill>
              <a:latin typeface="Arial Unicode MS" pitchFamily="18" charset="0"/>
              <a:cs typeface="Arial Unicode MS" pitchFamily="18" charset="0"/>
            </a:endParaRPr>
          </a:p>
          <a:p>
            <a:pPr>
              <a:lnSpc>
                <a:spcPts val="1600"/>
              </a:lnSpc>
              <a:tabLst>
                <a:tab pos="215890" algn="l"/>
                <a:tab pos="380984" algn="l"/>
                <a:tab pos="812764" algn="l"/>
              </a:tabLst>
            </a:pPr>
            <a:r>
              <a:rPr lang="en-US" altLang="zh-CN" dirty="0" smtClean="0"/>
              <a:t>			</a:t>
            </a:r>
            <a:r>
              <a:rPr lang="en-US" altLang="zh-CN" sz="1400" b="1" dirty="0" err="1" smtClean="0">
                <a:solidFill>
                  <a:srgbClr val="FFFF99"/>
                </a:solidFill>
                <a:latin typeface="Arial Unicode MS" pitchFamily="18" charset="0"/>
                <a:cs typeface="Arial Unicode MS" pitchFamily="18" charset="0"/>
              </a:rPr>
              <a:t>вуза</a:t>
            </a:r>
            <a:endParaRPr lang="en-US" altLang="zh-CN" sz="1400" b="1" dirty="0" smtClean="0">
              <a:solidFill>
                <a:srgbClr val="FFFF99"/>
              </a:solidFill>
              <a:latin typeface="Arial Unicode MS" pitchFamily="18" charset="0"/>
              <a:cs typeface="Arial Unicode MS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28800" y="28194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1600" dirty="0" smtClean="0">
                <a:latin typeface="Franklin Gothic Demi Cond" pitchFamily="34" charset="0"/>
              </a:rPr>
              <a:t>СИСТЕМА МЕДИЦИНСКОГО ОБРАЗОВАНИЯ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655319" y="357166"/>
            <a:ext cx="8345838" cy="713697"/>
          </a:xfrm>
          <a:custGeom>
            <a:avLst/>
            <a:gdLst>
              <a:gd name="connsiteX0" fmla="*/ 0 w 8488680"/>
              <a:gd name="connsiteY0" fmla="*/ 0 h 711200"/>
              <a:gd name="connsiteX1" fmla="*/ 8488680 w 8488680"/>
              <a:gd name="connsiteY1" fmla="*/ 0 h 711200"/>
              <a:gd name="connsiteX2" fmla="*/ 8488680 w 8488680"/>
              <a:gd name="connsiteY2" fmla="*/ 711200 h 711200"/>
              <a:gd name="connsiteX3" fmla="*/ 0 w 8488680"/>
              <a:gd name="connsiteY3" fmla="*/ 711200 h 711200"/>
              <a:gd name="connsiteX4" fmla="*/ 0 w 8488680"/>
              <a:gd name="connsiteY4" fmla="*/ 0 h 71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88680" h="711200">
                <a:moveTo>
                  <a:pt x="0" y="0"/>
                </a:moveTo>
                <a:lnTo>
                  <a:pt x="8488680" y="0"/>
                </a:lnTo>
                <a:lnTo>
                  <a:pt x="8488680" y="711200"/>
                </a:lnTo>
                <a:lnTo>
                  <a:pt x="0" y="711200"/>
                </a:lnTo>
                <a:lnTo>
                  <a:pt x="0" y="0"/>
                </a:lnTo>
              </a:path>
            </a:pathLst>
          </a:custGeom>
          <a:solidFill>
            <a:srgbClr val="33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latin typeface="Franklin Gothic Demi Cond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352800" y="1981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38600" y="2362200"/>
            <a:ext cx="304800" cy="304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19600" y="2895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648200" y="3429000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57601" y="5257800"/>
            <a:ext cx="354577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91003" y="4876800"/>
            <a:ext cx="301678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ru-RU" dirty="0" smtClean="0">
                <a:solidFill>
                  <a:srgbClr val="2C0D69"/>
                </a:solidFill>
              </a:rPr>
              <a:t>3</a:t>
            </a:r>
            <a:endParaRPr lang="ru-RU" dirty="0">
              <a:solidFill>
                <a:srgbClr val="2C0D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5804" y="4343400"/>
            <a:ext cx="301685" cy="36932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8203" y="3886200"/>
            <a:ext cx="301678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522660"/>
            <a:ext cx="1928826" cy="1939367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"/>
            <a:ext cx="1796141" cy="1142999"/>
          </a:xfrm>
          <a:prstGeom prst="rect">
            <a:avLst/>
          </a:prstGeom>
          <a:noFill/>
        </p:spPr>
      </p:pic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928794" y="2714620"/>
            <a:ext cx="1857388" cy="1714512"/>
            <a:chOff x="209" y="1338"/>
            <a:chExt cx="1221" cy="1328"/>
          </a:xfrm>
        </p:grpSpPr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09" y="1338"/>
              <a:ext cx="1221" cy="1328"/>
              <a:chOff x="802" y="845"/>
              <a:chExt cx="827" cy="826"/>
            </a:xfrm>
          </p:grpSpPr>
          <p:sp>
            <p:nvSpPr>
              <p:cNvPr id="30" name="Oval 13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ru-RU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14"/>
              <p:cNvSpPr>
                <a:spLocks noChangeArrowheads="1"/>
              </p:cNvSpPr>
              <p:nvPr/>
            </p:nvSpPr>
            <p:spPr bwMode="gray"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rgbClr val="006699">
                    <a:alpha val="7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ru-RU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rgbClr val="006699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ru-RU" sz="1800" b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9" name="Picture 24" descr="sl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" y="1557"/>
              <a:ext cx="524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Freeform 3"/>
          <p:cNvSpPr/>
          <p:nvPr/>
        </p:nvSpPr>
        <p:spPr>
          <a:xfrm>
            <a:off x="1714480" y="357166"/>
            <a:ext cx="7215206" cy="714380"/>
          </a:xfrm>
          <a:custGeom>
            <a:avLst/>
            <a:gdLst>
              <a:gd name="connsiteX0" fmla="*/ 0 w 8488680"/>
              <a:gd name="connsiteY0" fmla="*/ 0 h 711200"/>
              <a:gd name="connsiteX1" fmla="*/ 8488680 w 8488680"/>
              <a:gd name="connsiteY1" fmla="*/ 0 h 711200"/>
              <a:gd name="connsiteX2" fmla="*/ 8488680 w 8488680"/>
              <a:gd name="connsiteY2" fmla="*/ 711200 h 711200"/>
              <a:gd name="connsiteX3" fmla="*/ 0 w 8488680"/>
              <a:gd name="connsiteY3" fmla="*/ 711200 h 711200"/>
              <a:gd name="connsiteX4" fmla="*/ 0 w 8488680"/>
              <a:gd name="connsiteY4" fmla="*/ 0 h 71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88680" h="711200">
                <a:moveTo>
                  <a:pt x="0" y="0"/>
                </a:moveTo>
                <a:lnTo>
                  <a:pt x="8488680" y="0"/>
                </a:lnTo>
                <a:lnTo>
                  <a:pt x="8488680" y="711200"/>
                </a:lnTo>
                <a:lnTo>
                  <a:pt x="0" y="711200"/>
                </a:lnTo>
                <a:lnTo>
                  <a:pt x="0" y="0"/>
                </a:lnTo>
              </a:path>
            </a:pathLst>
          </a:custGeom>
          <a:solidFill>
            <a:srgbClr val="33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2000" dirty="0" smtClean="0">
                <a:latin typeface="Franklin Gothic Demi Cond" pitchFamily="34" charset="0"/>
              </a:rPr>
              <a:t>БИНАРНОСТЬ ПЕДАГОГИЧЕСКОЙ ДЕЯТЕЛЬНОСТИ В СИСТЕМЕ СРЕДНЕГО МЕДИЦИНСКОГО ОБРАЗОВАНИЯ</a:t>
            </a:r>
            <a:endParaRPr lang="ru-RU" sz="2000" dirty="0">
              <a:latin typeface="Franklin Gothic Demi Cond" pitchFamily="34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gray">
          <a:xfrm>
            <a:off x="4714876" y="1214422"/>
            <a:ext cx="4024306" cy="1214446"/>
          </a:xfrm>
          <a:prstGeom prst="bevel">
            <a:avLst>
              <a:gd name="adj" fmla="val 10407"/>
            </a:avLst>
          </a:prstGeom>
          <a:solidFill>
            <a:srgbClr val="1026CA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СИСТЕМА ЗДРАВООХРАНЕНИЯ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ЧЕМУ и ДЛЯ ЧЕГО учиться?</a:t>
            </a:r>
            <a:endParaRPr lang="ru-RU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4929190" y="4929198"/>
            <a:ext cx="4024306" cy="1214446"/>
          </a:xfrm>
          <a:prstGeom prst="bevel">
            <a:avLst>
              <a:gd name="adj" fmla="val 10407"/>
            </a:avLst>
          </a:prstGeom>
          <a:solidFill>
            <a:srgbClr val="1026CA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СИСТЕМА ПРОФ.ОБРАЗОВАНИЯ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КАК сделать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обучение эффективным?</a:t>
            </a:r>
            <a:endParaRPr lang="ru-RU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00166" y="4286256"/>
            <a:ext cx="2857520" cy="500066"/>
          </a:xfrm>
          <a:prstGeom prst="rect">
            <a:avLst/>
          </a:prstGeom>
          <a:solidFill>
            <a:srgbClr val="1026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Компетентный специалист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14282" y="142852"/>
            <a:ext cx="8715436" cy="796908"/>
          </a:xfrm>
          <a:prstGeom prst="rect">
            <a:avLst/>
          </a:prstGeom>
          <a:gradFill rotWithShape="1">
            <a:gsLst>
              <a:gs pos="0">
                <a:srgbClr val="1026CA"/>
              </a:gs>
              <a:gs pos="100000">
                <a:srgbClr val="74C0C6"/>
              </a:gs>
            </a:gsLst>
            <a:lin ang="2700000" scaled="1"/>
          </a:gra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45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 и </a:t>
            </a:r>
            <a:fld id="{9AD77D0C-B135-4175-B903-56C72D6093FB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1" y="3214686"/>
            <a:ext cx="9143999" cy="1143000"/>
          </a:xfrm>
          <a:prstGeom prst="roundRect">
            <a:avLst>
              <a:gd name="adj" fmla="val 0"/>
            </a:avLst>
          </a:prstGeom>
          <a:solidFill>
            <a:srgbClr val="1026CA"/>
          </a:solidFill>
          <a:ln w="2844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81000" rIns="90000" bIns="46800" anchor="ctr"/>
          <a:lstStyle/>
          <a:p>
            <a:pPr marL="273050" indent="-27305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Выраженная отраслевая и региональная</a:t>
            </a:r>
            <a:r>
              <a:rPr lang="ru-RU" sz="2200" b="1" dirty="0" smtClean="0">
                <a:solidFill>
                  <a:srgbClr val="FFFF00"/>
                </a:solidFill>
                <a:cs typeface="Times New Roman" pitchFamily="18" charset="0"/>
              </a:rPr>
              <a:t> с</a:t>
            </a: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пециализация</a:t>
            </a:r>
          </a:p>
          <a:p>
            <a:pPr marL="273050" indent="-27305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(прикладной характер компетенций, актуальных </a:t>
            </a:r>
          </a:p>
          <a:p>
            <a:pPr marL="273050" indent="-27305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для осуществления деятельности в определенном контексте</a:t>
            </a:r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).  </a:t>
            </a: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0" y="4429132"/>
            <a:ext cx="9144000" cy="1214446"/>
          </a:xfrm>
          <a:prstGeom prst="roundRect">
            <a:avLst>
              <a:gd name="adj" fmla="val 0"/>
            </a:avLst>
          </a:prstGeom>
          <a:solidFill>
            <a:srgbClr val="1026CA"/>
          </a:solidFill>
          <a:ln w="2844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81000" rIns="90000" bIns="46800" anchor="ctr"/>
          <a:lstStyle/>
          <a:p>
            <a:pPr marL="273050" indent="-273050" algn="ctr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200" b="1" i="1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Эдукологизация</a:t>
            </a:r>
            <a:r>
              <a:rPr lang="ru-RU" altLang="ru-RU" sz="2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273050" indent="-273050"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(необходимость в непрерывном образовании и </a:t>
            </a:r>
          </a:p>
          <a:p>
            <a:pPr marL="273050" indent="-273050"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профессиональном развитии, повышении квалификации, </a:t>
            </a:r>
          </a:p>
          <a:p>
            <a:pPr marL="273050" indent="-273050"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приобретении новых прикладных компетенций).</a:t>
            </a:r>
          </a:p>
        </p:txBody>
      </p:sp>
      <p:sp>
        <p:nvSpPr>
          <p:cNvPr id="6150" name="AutoShape 21"/>
          <p:cNvSpPr>
            <a:spLocks noChangeArrowheads="1"/>
          </p:cNvSpPr>
          <p:nvPr/>
        </p:nvSpPr>
        <p:spPr bwMode="auto">
          <a:xfrm>
            <a:off x="0" y="2143116"/>
            <a:ext cx="9144000" cy="1000132"/>
          </a:xfrm>
          <a:prstGeom prst="roundRect">
            <a:avLst>
              <a:gd name="adj" fmla="val 0"/>
            </a:avLst>
          </a:prstGeom>
          <a:solidFill>
            <a:srgbClr val="1026CA"/>
          </a:solidFill>
          <a:ln w="2844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81000" rIns="90000" bIns="46800" anchor="ctr"/>
          <a:lstStyle/>
          <a:p>
            <a:pPr marL="273050" indent="-273050" algn="ct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ru-RU" sz="2200" b="1" i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273050" indent="-273050" algn="ct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Дифференциация</a:t>
            </a:r>
            <a:r>
              <a:rPr lang="ru-RU" sz="2200" b="1" dirty="0" smtClean="0">
                <a:solidFill>
                  <a:srgbClr val="FFFF00"/>
                </a:solidFill>
                <a:cs typeface="Times New Roman" pitchFamily="18" charset="0"/>
              </a:rPr>
              <a:t> профессионально-педагогической деятельности, </a:t>
            </a:r>
          </a:p>
          <a:p>
            <a:pPr marL="273050" indent="-27305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обусловленная необходимостью решать определенный круг</a:t>
            </a:r>
          </a:p>
          <a:p>
            <a:pPr marL="273050" indent="-27305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 проблем практики (разработка программного обеспечения,  ЭОР и т. </a:t>
            </a:r>
            <a:r>
              <a:rPr lang="ru-RU" sz="2200" b="1" dirty="0" err="1" smtClean="0">
                <a:solidFill>
                  <a:schemeClr val="bg1"/>
                </a:solidFill>
                <a:cs typeface="Times New Roman" pitchFamily="18" charset="0"/>
              </a:rPr>
              <a:t>п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273050" indent="-273050" algn="ct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3430" name="Text Box 5"/>
          <p:cNvSpPr txBox="1">
            <a:spLocks noChangeArrowheads="1"/>
          </p:cNvSpPr>
          <p:nvPr/>
        </p:nvSpPr>
        <p:spPr bwMode="auto">
          <a:xfrm>
            <a:off x="1071538" y="214290"/>
            <a:ext cx="7429520" cy="67710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ИЗМЕНЕНИЯ В ПРОФЕССИОНАЛЬНОЙ ДЕЯТЕЛЬНОСТИ ПРЕПОДАВАТЕЛЯ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1071547"/>
            <a:ext cx="9144000" cy="1000132"/>
          </a:xfrm>
          <a:prstGeom prst="roundRect">
            <a:avLst>
              <a:gd name="adj" fmla="val 0"/>
            </a:avLst>
          </a:prstGeom>
          <a:solidFill>
            <a:srgbClr val="1026CA"/>
          </a:solidFill>
          <a:ln w="2844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81000" rIns="90000" bIns="46800" anchor="ctr"/>
          <a:lstStyle/>
          <a:p>
            <a:pPr marL="273050" indent="-273050" algn="ctr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Диверсификация</a:t>
            </a:r>
            <a:r>
              <a:rPr lang="ru-RU" sz="2200" b="1" dirty="0" smtClean="0">
                <a:solidFill>
                  <a:srgbClr val="FFFF00"/>
                </a:solidFill>
                <a:cs typeface="Times New Roman" pitchFamily="18" charset="0"/>
              </a:rPr>
              <a:t> деятельности педагога,</a:t>
            </a:r>
          </a:p>
          <a:p>
            <a:pPr marL="273050" indent="-27305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обусловленная  появлением новых профессиональных ролей</a:t>
            </a:r>
          </a:p>
          <a:p>
            <a:pPr marL="273050" indent="-27305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(тьютор, супервизор, виртуальный консультант, т.п.)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5786431"/>
            <a:ext cx="9144000" cy="1071569"/>
          </a:xfrm>
          <a:prstGeom prst="roundRect">
            <a:avLst>
              <a:gd name="adj" fmla="val 0"/>
            </a:avLst>
          </a:prstGeom>
          <a:solidFill>
            <a:srgbClr val="1026CA"/>
          </a:solidFill>
          <a:ln w="2844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81000" rIns="90000" bIns="46800" anchor="ctr"/>
          <a:lstStyle/>
          <a:p>
            <a:pPr marL="273050" indent="-273050"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200" b="1" i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273050" indent="-273050" algn="ctr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200" b="1" i="1" dirty="0" smtClean="0">
                <a:solidFill>
                  <a:srgbClr val="FFFF00"/>
                </a:solidFill>
                <a:cs typeface="Times New Roman" pitchFamily="18" charset="0"/>
              </a:rPr>
              <a:t>Инновационный характер </a:t>
            </a:r>
            <a:r>
              <a:rPr lang="ru-RU" sz="2200" b="1" dirty="0" smtClean="0">
                <a:solidFill>
                  <a:srgbClr val="FFFF00"/>
                </a:solidFill>
                <a:cs typeface="Times New Roman" pitchFamily="18" charset="0"/>
              </a:rPr>
              <a:t>педагогической деятельности</a:t>
            </a:r>
          </a:p>
          <a:p>
            <a:pPr marL="273050" indent="-273050"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(необходимость работать в условиях постоянных изменений, </a:t>
            </a:r>
          </a:p>
          <a:p>
            <a:pPr marL="273050" indent="-273050"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>искать альтернативные пути решения  проблем, т.п.).</a:t>
            </a:r>
          </a:p>
          <a:p>
            <a:pPr marL="273050" indent="-273050" algn="ctr">
              <a:lnSpc>
                <a:spcPct val="100000"/>
              </a:lnSpc>
              <a:spcBef>
                <a:spcPct val="0"/>
              </a:spcBef>
              <a:defRPr/>
            </a:pPr>
            <a:endParaRPr lang="ru-RU" sz="2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4467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000" b="1" smtClean="0"/>
              <a:t> </a:t>
            </a:r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142875"/>
            <a:ext cx="8858250" cy="6500813"/>
          </a:xfrm>
          <a:prstGeom prst="rect">
            <a:avLst/>
          </a:prstGeom>
          <a:solidFill>
            <a:srgbClr val="1026CA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Новые черты педагогической деятельности требуют их адекватного описания. </a:t>
            </a:r>
            <a:endParaRPr lang="ru-RU" sz="2800" b="1" dirty="0" smtClean="0"/>
          </a:p>
          <a:p>
            <a:pPr algn="ctr">
              <a:defRPr/>
            </a:pPr>
            <a:r>
              <a:rPr lang="ru-RU" sz="2800" b="1" dirty="0" smtClean="0"/>
              <a:t>Квалификационные </a:t>
            </a:r>
            <a:r>
              <a:rPr lang="ru-RU" sz="2800" b="1" dirty="0"/>
              <a:t>характеристики должностей </a:t>
            </a:r>
            <a:r>
              <a:rPr lang="ru-RU" sz="2800" b="1" dirty="0" smtClean="0"/>
              <a:t>в </a:t>
            </a:r>
            <a:r>
              <a:rPr lang="ru-RU" sz="2800" b="1" dirty="0"/>
              <a:t>области образования, которые были пересмотрены и вышли в обновленной редакции в 2010-11 гг., не в полной мере справились с этой задачей, так как идеология их разработки осталась прежней: </a:t>
            </a:r>
            <a:r>
              <a:rPr lang="ru-RU" sz="2800" b="1" dirty="0">
                <a:solidFill>
                  <a:srgbClr val="FFFF00"/>
                </a:solidFill>
              </a:rPr>
              <a:t>слабо структурированное, фрагментарное описание должностных обязанностей, знаний, требований к образованию и стажу </a:t>
            </a:r>
            <a:r>
              <a:rPr lang="ru-RU" sz="2800" b="1" dirty="0" smtClean="0">
                <a:solidFill>
                  <a:srgbClr val="FFFF00"/>
                </a:solidFill>
              </a:rPr>
              <a:t>работы, отсутствие </a:t>
            </a:r>
            <a:r>
              <a:rPr lang="ru-RU" sz="2800" b="1" dirty="0">
                <a:solidFill>
                  <a:srgbClr val="FFFF00"/>
                </a:solidFill>
              </a:rPr>
              <a:t>перечня </a:t>
            </a:r>
            <a:r>
              <a:rPr lang="ru-RU" sz="2800" b="1" u="sng" dirty="0">
                <a:solidFill>
                  <a:srgbClr val="FFFF00"/>
                </a:solidFill>
              </a:rPr>
              <a:t>трудовых функций</a:t>
            </a:r>
            <a:r>
              <a:rPr lang="ru-RU" sz="2800" b="1" dirty="0">
                <a:solidFill>
                  <a:srgbClr val="FFFF00"/>
                </a:solidFill>
              </a:rPr>
              <a:t>, выполнение которых обеспечивает достижение цели профессиональной деятельности.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4467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000" b="1" smtClean="0"/>
              <a:t> </a:t>
            </a:r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000" b="1" smtClean="0"/>
          </a:p>
          <a:p>
            <a:pPr marL="0" indent="0" algn="ctr">
              <a:buFontTx/>
              <a:buNone/>
            </a:pP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142875"/>
            <a:ext cx="8858250" cy="6500813"/>
          </a:xfrm>
          <a:prstGeom prst="rect">
            <a:avLst/>
          </a:prstGeom>
          <a:solidFill>
            <a:srgbClr val="1026CA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08 сентября 2015 г. № 608н 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 утверждении профессионального стандарта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профессионального обучения, профессионального образования и дополнительного профессионального образования»:</a:t>
            </a:r>
          </a:p>
          <a:p>
            <a:pPr algn="ctr">
              <a:defRPr/>
            </a:pPr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Утвердить прилагаемый профессиональный стандарт «Педагог профессионального обучения, профессионального образования и дополнительного профессионального образования».</a:t>
            </a:r>
          </a:p>
          <a:p>
            <a:pPr algn="just"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Установить, что профессиональный стандарт «Педагог профессионального обучения, профессионального образования и дополнительного профессионального образования»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с 1 января 2017 г.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0" y="5072074"/>
            <a:ext cx="8929718" cy="708025"/>
          </a:xfrm>
          <a:prstGeom prst="rect">
            <a:avLst/>
          </a:prstGeom>
          <a:solidFill>
            <a:srgbClr val="FFFFE1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2400" b="1">
                <a:solidFill>
                  <a:srgbClr val="A50021"/>
                </a:solidFill>
              </a:rPr>
              <a:t>Трудовая функция (ТФ) – </a:t>
            </a:r>
          </a:p>
          <a:p>
            <a:pPr marL="342900" indent="-342900" algn="ctr" eaLnBrk="0" hangingPunct="0">
              <a:lnSpc>
                <a:spcPct val="85000"/>
              </a:lnSpc>
            </a:pPr>
            <a:r>
              <a:rPr lang="ru-RU" sz="2300" b="1">
                <a:solidFill>
                  <a:srgbClr val="002060"/>
                </a:solidFill>
              </a:rPr>
              <a:t>система трудовых действий в рамках ОТФ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8915400" cy="1022396"/>
          </a:xfrm>
          <a:prstGeom prst="rect">
            <a:avLst/>
          </a:prstGeom>
          <a:gradFill flip="none" rotWithShape="1">
            <a:gsLst>
              <a:gs pos="20000">
                <a:srgbClr val="B8F7FE"/>
              </a:gs>
              <a:gs pos="56000">
                <a:srgbClr val="FFFF66">
                  <a:alpha val="63000"/>
                </a:srgbClr>
              </a:gs>
              <a:gs pos="75000">
                <a:srgbClr val="BEF60A">
                  <a:alpha val="49000"/>
                </a:srgbClr>
              </a:gs>
            </a:gsLst>
            <a:lin ang="0" scaled="1"/>
            <a:tileRect/>
          </a:gra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370" b="1" dirty="0">
                <a:solidFill>
                  <a:srgbClr val="A50021"/>
                </a:solidFill>
              </a:rPr>
              <a:t>Вид профессиональной деятельности (ВПД) - </a:t>
            </a:r>
            <a:r>
              <a:rPr lang="ru-RU" sz="2370" b="1" dirty="0">
                <a:solidFill>
                  <a:srgbClr val="002060"/>
                </a:solidFill>
              </a:rPr>
              <a:t>совокупность обобщенных трудовых функций, имеющих близкий характер, результаты и условия труда</a:t>
            </a:r>
          </a:p>
        </p:txBody>
      </p:sp>
      <p:sp>
        <p:nvSpPr>
          <p:cNvPr id="52230" name="Прямоугольник 5"/>
          <p:cNvSpPr>
            <a:spLocks noChangeArrowheads="1"/>
          </p:cNvSpPr>
          <p:nvPr/>
        </p:nvSpPr>
        <p:spPr bwMode="auto">
          <a:xfrm>
            <a:off x="0" y="2714620"/>
            <a:ext cx="8929718" cy="1308100"/>
          </a:xfrm>
          <a:prstGeom prst="rect">
            <a:avLst/>
          </a:prstGeom>
          <a:solidFill>
            <a:srgbClr val="FFFFE1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2400" b="1">
                <a:solidFill>
                  <a:srgbClr val="A50021"/>
                </a:solidFill>
              </a:rPr>
              <a:t>Обобщенная трудовая функция (ОТФ) – </a:t>
            </a:r>
          </a:p>
          <a:p>
            <a:pPr marL="342900" indent="-342900" algn="ctr" eaLnBrk="0" hangingPunct="0">
              <a:lnSpc>
                <a:spcPct val="85000"/>
              </a:lnSpc>
            </a:pPr>
            <a:r>
              <a:rPr lang="ru-RU" sz="2300" b="1">
                <a:solidFill>
                  <a:srgbClr val="002060"/>
                </a:solidFill>
              </a:rPr>
              <a:t>совокупность связанных между собой трудовых функций, сложившаяся в результате разделения труда в конкретном производственном или (бизнес-) процессе</a:t>
            </a:r>
            <a:endParaRPr lang="ru-RU" sz="2300" b="1">
              <a:solidFill>
                <a:srgbClr val="A50021"/>
              </a:solidFill>
            </a:endParaRPr>
          </a:p>
        </p:txBody>
      </p:sp>
      <p:sp>
        <p:nvSpPr>
          <p:cNvPr id="52231" name="Rectangle 2"/>
          <p:cNvSpPr>
            <a:spLocks noChangeArrowheads="1"/>
          </p:cNvSpPr>
          <p:nvPr/>
        </p:nvSpPr>
        <p:spPr bwMode="auto">
          <a:xfrm>
            <a:off x="296863" y="47625"/>
            <a:ext cx="8632825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профессионального стандарта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2232" name="Прямоугольник 9"/>
          <p:cNvSpPr>
            <a:spLocks noChangeArrowheads="1"/>
          </p:cNvSpPr>
          <p:nvPr/>
        </p:nvSpPr>
        <p:spPr bwMode="auto">
          <a:xfrm>
            <a:off x="0" y="2071678"/>
            <a:ext cx="2914650" cy="628650"/>
          </a:xfrm>
          <a:prstGeom prst="rect">
            <a:avLst/>
          </a:prstGeom>
          <a:solidFill>
            <a:srgbClr val="B8F7FE">
              <a:alpha val="32941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ОТФ</a:t>
            </a:r>
          </a:p>
        </p:txBody>
      </p:sp>
      <p:sp>
        <p:nvSpPr>
          <p:cNvPr id="52233" name="Прямоугольник 10"/>
          <p:cNvSpPr>
            <a:spLocks noChangeArrowheads="1"/>
          </p:cNvSpPr>
          <p:nvPr/>
        </p:nvSpPr>
        <p:spPr bwMode="auto">
          <a:xfrm>
            <a:off x="3000364" y="2071678"/>
            <a:ext cx="3124200" cy="628650"/>
          </a:xfrm>
          <a:prstGeom prst="rect">
            <a:avLst/>
          </a:prstGeom>
          <a:solidFill>
            <a:srgbClr val="FFFF66">
              <a:alpha val="47058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ОТФ</a:t>
            </a:r>
          </a:p>
        </p:txBody>
      </p:sp>
      <p:sp>
        <p:nvSpPr>
          <p:cNvPr id="52234" name="Прямоугольник 11"/>
          <p:cNvSpPr>
            <a:spLocks noChangeArrowheads="1"/>
          </p:cNvSpPr>
          <p:nvPr/>
        </p:nvSpPr>
        <p:spPr bwMode="auto">
          <a:xfrm>
            <a:off x="6215074" y="2071678"/>
            <a:ext cx="2724150" cy="628650"/>
          </a:xfrm>
          <a:prstGeom prst="rect">
            <a:avLst/>
          </a:prstGeom>
          <a:solidFill>
            <a:srgbClr val="BEF60A">
              <a:alpha val="49019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ОТФ</a:t>
            </a:r>
          </a:p>
        </p:txBody>
      </p:sp>
      <p:sp>
        <p:nvSpPr>
          <p:cNvPr id="52235" name="Прямоугольник 12"/>
          <p:cNvSpPr>
            <a:spLocks noChangeArrowheads="1"/>
          </p:cNvSpPr>
          <p:nvPr/>
        </p:nvSpPr>
        <p:spPr bwMode="auto">
          <a:xfrm>
            <a:off x="0" y="4429132"/>
            <a:ext cx="914400" cy="628650"/>
          </a:xfrm>
          <a:prstGeom prst="rect">
            <a:avLst/>
          </a:prstGeom>
          <a:solidFill>
            <a:srgbClr val="B8F7FE">
              <a:alpha val="32941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ТФ</a:t>
            </a:r>
          </a:p>
        </p:txBody>
      </p:sp>
      <p:sp>
        <p:nvSpPr>
          <p:cNvPr id="52236" name="Прямоугольник 13"/>
          <p:cNvSpPr>
            <a:spLocks noChangeArrowheads="1"/>
          </p:cNvSpPr>
          <p:nvPr/>
        </p:nvSpPr>
        <p:spPr bwMode="auto">
          <a:xfrm>
            <a:off x="1071538" y="4429132"/>
            <a:ext cx="914400" cy="628650"/>
          </a:xfrm>
          <a:prstGeom prst="rect">
            <a:avLst/>
          </a:prstGeom>
          <a:solidFill>
            <a:srgbClr val="B8F7FE">
              <a:alpha val="32941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ТФ</a:t>
            </a:r>
          </a:p>
        </p:txBody>
      </p:sp>
      <p:sp>
        <p:nvSpPr>
          <p:cNvPr id="52237" name="Прямоугольник 14"/>
          <p:cNvSpPr>
            <a:spLocks noChangeArrowheads="1"/>
          </p:cNvSpPr>
          <p:nvPr/>
        </p:nvSpPr>
        <p:spPr bwMode="auto">
          <a:xfrm>
            <a:off x="2071670" y="4429132"/>
            <a:ext cx="914400" cy="628650"/>
          </a:xfrm>
          <a:prstGeom prst="rect">
            <a:avLst/>
          </a:prstGeom>
          <a:solidFill>
            <a:srgbClr val="B8F7FE">
              <a:alpha val="32941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ТФ</a:t>
            </a:r>
          </a:p>
        </p:txBody>
      </p:sp>
      <p:sp>
        <p:nvSpPr>
          <p:cNvPr id="52238" name="Прямоугольник 15"/>
          <p:cNvSpPr>
            <a:spLocks noChangeArrowheads="1"/>
          </p:cNvSpPr>
          <p:nvPr/>
        </p:nvSpPr>
        <p:spPr bwMode="auto">
          <a:xfrm>
            <a:off x="3000364" y="4429132"/>
            <a:ext cx="914400" cy="628650"/>
          </a:xfrm>
          <a:prstGeom prst="rect">
            <a:avLst/>
          </a:prstGeom>
          <a:solidFill>
            <a:srgbClr val="FFFF66">
              <a:alpha val="47058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ТФ</a:t>
            </a:r>
          </a:p>
        </p:txBody>
      </p:sp>
      <p:sp>
        <p:nvSpPr>
          <p:cNvPr id="52239" name="Прямоугольник 16"/>
          <p:cNvSpPr>
            <a:spLocks noChangeArrowheads="1"/>
          </p:cNvSpPr>
          <p:nvPr/>
        </p:nvSpPr>
        <p:spPr bwMode="auto">
          <a:xfrm>
            <a:off x="3929058" y="4429132"/>
            <a:ext cx="914400" cy="628650"/>
          </a:xfrm>
          <a:prstGeom prst="rect">
            <a:avLst/>
          </a:prstGeom>
          <a:solidFill>
            <a:srgbClr val="FFFF66">
              <a:alpha val="47058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ТФ</a:t>
            </a:r>
          </a:p>
        </p:txBody>
      </p:sp>
      <p:sp>
        <p:nvSpPr>
          <p:cNvPr id="52240" name="Прямоугольник 17"/>
          <p:cNvSpPr>
            <a:spLocks noChangeArrowheads="1"/>
          </p:cNvSpPr>
          <p:nvPr/>
        </p:nvSpPr>
        <p:spPr bwMode="auto">
          <a:xfrm>
            <a:off x="4857752" y="4429132"/>
            <a:ext cx="1104900" cy="628650"/>
          </a:xfrm>
          <a:prstGeom prst="rect">
            <a:avLst/>
          </a:prstGeom>
          <a:solidFill>
            <a:srgbClr val="FFFF66">
              <a:alpha val="47058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ТФ</a:t>
            </a:r>
          </a:p>
        </p:txBody>
      </p:sp>
      <p:sp>
        <p:nvSpPr>
          <p:cNvPr id="52241" name="Прямоугольник 18"/>
          <p:cNvSpPr>
            <a:spLocks noChangeArrowheads="1"/>
          </p:cNvSpPr>
          <p:nvPr/>
        </p:nvSpPr>
        <p:spPr bwMode="auto">
          <a:xfrm>
            <a:off x="6000760" y="4429132"/>
            <a:ext cx="1066800" cy="628650"/>
          </a:xfrm>
          <a:prstGeom prst="rect">
            <a:avLst/>
          </a:prstGeom>
          <a:solidFill>
            <a:srgbClr val="BEF60A">
              <a:alpha val="49019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ТФ</a:t>
            </a:r>
          </a:p>
        </p:txBody>
      </p:sp>
      <p:sp>
        <p:nvSpPr>
          <p:cNvPr id="52242" name="Прямоугольник 19"/>
          <p:cNvSpPr>
            <a:spLocks noChangeArrowheads="1"/>
          </p:cNvSpPr>
          <p:nvPr/>
        </p:nvSpPr>
        <p:spPr bwMode="auto">
          <a:xfrm>
            <a:off x="7000892" y="4429132"/>
            <a:ext cx="914400" cy="628650"/>
          </a:xfrm>
          <a:prstGeom prst="rect">
            <a:avLst/>
          </a:prstGeom>
          <a:solidFill>
            <a:srgbClr val="BEF60A">
              <a:alpha val="49019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>
                <a:solidFill>
                  <a:srgbClr val="A50021"/>
                </a:solidFill>
              </a:rPr>
              <a:t>ТФ</a:t>
            </a:r>
          </a:p>
        </p:txBody>
      </p:sp>
      <p:sp>
        <p:nvSpPr>
          <p:cNvPr id="52243" name="Прямоугольник 20"/>
          <p:cNvSpPr>
            <a:spLocks noChangeArrowheads="1"/>
          </p:cNvSpPr>
          <p:nvPr/>
        </p:nvSpPr>
        <p:spPr bwMode="auto">
          <a:xfrm>
            <a:off x="7929586" y="4429132"/>
            <a:ext cx="1000132" cy="628650"/>
          </a:xfrm>
          <a:prstGeom prst="rect">
            <a:avLst/>
          </a:prstGeom>
          <a:solidFill>
            <a:srgbClr val="BEF60A">
              <a:alpha val="49019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r>
              <a:rPr lang="ru-RU" sz="3200" b="1" dirty="0">
                <a:solidFill>
                  <a:srgbClr val="A50021"/>
                </a:solidFill>
              </a:rPr>
              <a:t>ТФ</a:t>
            </a:r>
          </a:p>
        </p:txBody>
      </p:sp>
      <p:sp>
        <p:nvSpPr>
          <p:cNvPr id="52244" name="Стрелка вниз 21"/>
          <p:cNvSpPr>
            <a:spLocks noChangeArrowheads="1"/>
          </p:cNvSpPr>
          <p:nvPr/>
        </p:nvSpPr>
        <p:spPr bwMode="auto">
          <a:xfrm>
            <a:off x="1285852" y="1643050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8F7FE">
              <a:alpha val="52156"/>
            </a:srgbClr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solidFill>
                <a:srgbClr val="000000"/>
              </a:solidFill>
            </a:endParaRPr>
          </a:p>
        </p:txBody>
      </p:sp>
      <p:sp>
        <p:nvSpPr>
          <p:cNvPr id="52245" name="Стрелка вниз 22"/>
          <p:cNvSpPr>
            <a:spLocks noChangeArrowheads="1"/>
          </p:cNvSpPr>
          <p:nvPr/>
        </p:nvSpPr>
        <p:spPr bwMode="auto">
          <a:xfrm>
            <a:off x="4286248" y="1643050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66">
              <a:alpha val="47058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52246" name="Стрелка вниз 23"/>
          <p:cNvSpPr>
            <a:spLocks noChangeArrowheads="1"/>
          </p:cNvSpPr>
          <p:nvPr/>
        </p:nvSpPr>
        <p:spPr bwMode="auto">
          <a:xfrm>
            <a:off x="7286644" y="1643050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EF60A">
              <a:alpha val="49019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52247" name="Стрелка вниз 24"/>
          <p:cNvSpPr>
            <a:spLocks noChangeArrowheads="1"/>
          </p:cNvSpPr>
          <p:nvPr/>
        </p:nvSpPr>
        <p:spPr bwMode="auto">
          <a:xfrm>
            <a:off x="214282" y="4000504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8F7FE">
              <a:alpha val="52156"/>
            </a:srgbClr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solidFill>
                <a:srgbClr val="000000"/>
              </a:solidFill>
            </a:endParaRPr>
          </a:p>
        </p:txBody>
      </p:sp>
      <p:sp>
        <p:nvSpPr>
          <p:cNvPr id="52248" name="Стрелка вниз 25"/>
          <p:cNvSpPr>
            <a:spLocks noChangeArrowheads="1"/>
          </p:cNvSpPr>
          <p:nvPr/>
        </p:nvSpPr>
        <p:spPr bwMode="auto">
          <a:xfrm>
            <a:off x="1285852" y="4000504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8F7FE">
              <a:alpha val="52156"/>
            </a:srgbClr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solidFill>
                <a:srgbClr val="000000"/>
              </a:solidFill>
            </a:endParaRPr>
          </a:p>
        </p:txBody>
      </p:sp>
      <p:sp>
        <p:nvSpPr>
          <p:cNvPr id="52249" name="Стрелка вниз 26"/>
          <p:cNvSpPr>
            <a:spLocks noChangeArrowheads="1"/>
          </p:cNvSpPr>
          <p:nvPr/>
        </p:nvSpPr>
        <p:spPr bwMode="auto">
          <a:xfrm>
            <a:off x="2357422" y="4000504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8F7FE">
              <a:alpha val="52156"/>
            </a:srgbClr>
          </a:solidFill>
          <a:ln w="9525" algn="ctr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solidFill>
                <a:srgbClr val="000000"/>
              </a:solidFill>
            </a:endParaRPr>
          </a:p>
        </p:txBody>
      </p:sp>
      <p:sp>
        <p:nvSpPr>
          <p:cNvPr id="52250" name="Стрелка вниз 27"/>
          <p:cNvSpPr>
            <a:spLocks noChangeArrowheads="1"/>
          </p:cNvSpPr>
          <p:nvPr/>
        </p:nvSpPr>
        <p:spPr bwMode="auto">
          <a:xfrm>
            <a:off x="3214678" y="4071942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66">
              <a:alpha val="47058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52251" name="Стрелка вниз 28"/>
          <p:cNvSpPr>
            <a:spLocks noChangeArrowheads="1"/>
          </p:cNvSpPr>
          <p:nvPr/>
        </p:nvSpPr>
        <p:spPr bwMode="auto">
          <a:xfrm>
            <a:off x="4143372" y="4071942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66">
              <a:alpha val="47058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52252" name="Стрелка вниз 29"/>
          <p:cNvSpPr>
            <a:spLocks noChangeArrowheads="1"/>
          </p:cNvSpPr>
          <p:nvPr/>
        </p:nvSpPr>
        <p:spPr bwMode="auto">
          <a:xfrm>
            <a:off x="5143504" y="4071942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66">
              <a:alpha val="47058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52253" name="Стрелка вниз 30"/>
          <p:cNvSpPr>
            <a:spLocks noChangeArrowheads="1"/>
          </p:cNvSpPr>
          <p:nvPr/>
        </p:nvSpPr>
        <p:spPr bwMode="auto">
          <a:xfrm>
            <a:off x="6286512" y="4071942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EF60A">
              <a:alpha val="49019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52254" name="Стрелка вниз 31"/>
          <p:cNvSpPr>
            <a:spLocks noChangeArrowheads="1"/>
          </p:cNvSpPr>
          <p:nvPr/>
        </p:nvSpPr>
        <p:spPr bwMode="auto">
          <a:xfrm>
            <a:off x="7286644" y="4071942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EF60A">
              <a:alpha val="49019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52255" name="Стрелка вниз 32"/>
          <p:cNvSpPr>
            <a:spLocks noChangeArrowheads="1"/>
          </p:cNvSpPr>
          <p:nvPr/>
        </p:nvSpPr>
        <p:spPr bwMode="auto">
          <a:xfrm>
            <a:off x="8143900" y="4071942"/>
            <a:ext cx="484188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EF60A">
              <a:alpha val="49019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85000"/>
              </a:lnSpc>
            </a:pP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000768"/>
            <a:ext cx="9144000" cy="707886"/>
          </a:xfrm>
          <a:prstGeom prst="rect">
            <a:avLst/>
          </a:prstGeom>
          <a:solidFill>
            <a:srgbClr val="1026CA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Каждая трудовая функция диверсифицирована до уровня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трудовых действий, умений и знаний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2537</Words>
  <Application>Microsoft Office PowerPoint</Application>
  <PresentationFormat>Экран (4:3)</PresentationFormat>
  <Paragraphs>313</Paragraphs>
  <Slides>29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Arial Unicode MS</vt:lpstr>
      <vt:lpstr>宋体</vt:lpstr>
      <vt:lpstr>Arial</vt:lpstr>
      <vt:lpstr>Book Antiqua</vt:lpstr>
      <vt:lpstr>Calibri</vt:lpstr>
      <vt:lpstr>Franklin Gothic Demi Cond</vt:lpstr>
      <vt:lpstr>Impact</vt:lpstr>
      <vt:lpstr>Tahoma</vt:lpstr>
      <vt:lpstr>Times New Roman</vt:lpstr>
      <vt:lpstr>Wingdings</vt:lpstr>
      <vt:lpstr>Тема Office</vt:lpstr>
      <vt:lpstr>Лист Microsoft Excel 97-2003</vt:lpstr>
      <vt:lpstr>Презентация PowerPoint</vt:lpstr>
      <vt:lpstr>Концепция долгосрочного социально-экономического развития Российской Федерации до 2020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ПЕДАГОГ ПРОФЕССИОНАЛЬНОГО ОБРАЗОВАНИЯ        И ДОПОЛНИТЕЛЬНОГО ПРОФЕССИОНАЛЬНОГО ОБРАЗОВАНИЯ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375</cp:revision>
  <dcterms:created xsi:type="dcterms:W3CDTF">2015-06-16T09:06:59Z</dcterms:created>
  <dcterms:modified xsi:type="dcterms:W3CDTF">2016-06-02T03:19:42Z</dcterms:modified>
</cp:coreProperties>
</file>